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34"/>
  </p:notesMasterIdLst>
  <p:sldIdLst>
    <p:sldId id="258" r:id="rId2"/>
    <p:sldId id="256" r:id="rId3"/>
    <p:sldId id="257" r:id="rId4"/>
    <p:sldId id="259" r:id="rId5"/>
    <p:sldId id="260" r:id="rId6"/>
    <p:sldId id="262" r:id="rId7"/>
    <p:sldId id="261" r:id="rId8"/>
    <p:sldId id="263" r:id="rId9"/>
    <p:sldId id="265" r:id="rId10"/>
    <p:sldId id="264"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9" r:id="rId33"/>
  </p:sldIdLst>
  <p:sldSz cx="12192000" cy="6858000"/>
  <p:notesSz cx="6858000" cy="9144000"/>
  <p:embeddedFontLst>
    <p:embeddedFont>
      <p:font typeface="Calibri" panose="020F0502020204030204" pitchFamily="34" charset="0"/>
      <p:regular r:id="rId35"/>
      <p:bold r:id="rId36"/>
      <p:italic r:id="rId37"/>
      <p:boldItalic r:id="rId38"/>
    </p:embeddedFont>
    <p:embeddedFont>
      <p:font typeface="Calibri Light" panose="020F0302020204030204" pitchFamily="34" charset="0"/>
      <p:regular r:id="rId39"/>
      <p:italic r:id="rId40"/>
    </p:embeddedFont>
    <p:embeddedFont>
      <p:font typeface="Cambria Math" panose="02040503050406030204" pitchFamily="18" charset="0"/>
      <p:regular r:id="rId41"/>
    </p:embeddedFont>
    <p:embeddedFont>
      <p:font typeface="Montserrat" pitchFamily="2" charset="77"/>
      <p:regular r:id="rId42"/>
      <p:bold r:id="rId43"/>
      <p:italic r:id="rId44"/>
      <p:boldItalic r:id="rId45"/>
    </p:embeddedFont>
    <p:embeddedFont>
      <p:font typeface="Montserrat ExtraBold" pitchFamily="2" charset="77"/>
      <p:bold r:id="rId46"/>
      <p:italic r:id="rId47"/>
      <p:boldItalic r:id="rId48"/>
    </p:embeddedFont>
    <p:embeddedFont>
      <p:font typeface="Montserrat Medium" pitchFamily="2" charset="77"/>
      <p:regular r:id="rId49"/>
      <p:italic r:id="rId50"/>
    </p:embeddedFont>
    <p:embeddedFont>
      <p:font typeface="Montserrat SemiBold" pitchFamily="2" charset="77"/>
      <p:regular r:id="rId51"/>
      <p:bold r:id="rId52"/>
      <p:italic r:id="rId53"/>
      <p:boldItalic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276C"/>
    <a:srgbClr val="F05057"/>
    <a:srgbClr val="BE405F"/>
    <a:srgbClr val="8C2F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22" autoAdjust="0"/>
    <p:restoredTop sz="95694"/>
  </p:normalViewPr>
  <p:slideViewPr>
    <p:cSldViewPr snapToGrid="0" snapToObjects="1">
      <p:cViewPr varScale="1">
        <p:scale>
          <a:sx n="103" d="100"/>
          <a:sy n="103" d="100"/>
        </p:scale>
        <p:origin x="792" y="184"/>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90D588-FBB2-CF40-8049-9971E6C1D23A}" type="datetimeFigureOut">
              <a:rPr lang="en-US" smtClean="0"/>
              <a:t>2/18/20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9BFCCC-DD14-7C41-8E90-D1DE1A5086F5}" type="slidenum">
              <a:rPr lang="en-US" smtClean="0"/>
              <a:t>‹#›</a:t>
            </a:fld>
            <a:endParaRPr lang="en-US"/>
          </a:p>
        </p:txBody>
      </p:sp>
    </p:spTree>
    <p:extLst>
      <p:ext uri="{BB962C8B-B14F-4D97-AF65-F5344CB8AC3E}">
        <p14:creationId xmlns:p14="http://schemas.microsoft.com/office/powerpoint/2010/main" val="1981482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with live examples, and ask the crowd what they think the expected outcome is to reinforce this</a:t>
            </a:r>
          </a:p>
        </p:txBody>
      </p:sp>
      <p:sp>
        <p:nvSpPr>
          <p:cNvPr id="4" name="Slide Number Placeholder 3"/>
          <p:cNvSpPr>
            <a:spLocks noGrp="1"/>
          </p:cNvSpPr>
          <p:nvPr>
            <p:ph type="sldNum" sz="quarter" idx="5"/>
          </p:nvPr>
        </p:nvSpPr>
        <p:spPr/>
        <p:txBody>
          <a:bodyPr/>
          <a:lstStyle/>
          <a:p>
            <a:fld id="{1F9BFCCC-DD14-7C41-8E90-D1DE1A5086F5}" type="slidenum">
              <a:rPr lang="en-US" smtClean="0"/>
              <a:t>14</a:t>
            </a:fld>
            <a:endParaRPr lang="en-US"/>
          </a:p>
        </p:txBody>
      </p:sp>
    </p:spTree>
    <p:extLst>
      <p:ext uri="{BB962C8B-B14F-4D97-AF65-F5344CB8AC3E}">
        <p14:creationId xmlns:p14="http://schemas.microsoft.com/office/powerpoint/2010/main" val="3236536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else-if’s during the live example</a:t>
            </a:r>
          </a:p>
        </p:txBody>
      </p:sp>
      <p:sp>
        <p:nvSpPr>
          <p:cNvPr id="4" name="Slide Number Placeholder 3"/>
          <p:cNvSpPr>
            <a:spLocks noGrp="1"/>
          </p:cNvSpPr>
          <p:nvPr>
            <p:ph type="sldNum" sz="quarter" idx="5"/>
          </p:nvPr>
        </p:nvSpPr>
        <p:spPr/>
        <p:txBody>
          <a:bodyPr/>
          <a:lstStyle/>
          <a:p>
            <a:fld id="{1F9BFCCC-DD14-7C41-8E90-D1DE1A5086F5}" type="slidenum">
              <a:rPr lang="en-US" smtClean="0"/>
              <a:t>15</a:t>
            </a:fld>
            <a:endParaRPr lang="en-US"/>
          </a:p>
        </p:txBody>
      </p:sp>
    </p:spTree>
    <p:extLst>
      <p:ext uri="{BB962C8B-B14F-4D97-AF65-F5344CB8AC3E}">
        <p14:creationId xmlns:p14="http://schemas.microsoft.com/office/powerpoint/2010/main" val="416523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9BFCCC-DD14-7C41-8E90-D1DE1A5086F5}" type="slidenum">
              <a:rPr lang="en-US" smtClean="0"/>
              <a:t>24</a:t>
            </a:fld>
            <a:endParaRPr lang="en-US"/>
          </a:p>
        </p:txBody>
      </p:sp>
    </p:spTree>
    <p:extLst>
      <p:ext uri="{BB962C8B-B14F-4D97-AF65-F5344CB8AC3E}">
        <p14:creationId xmlns:p14="http://schemas.microsoft.com/office/powerpoint/2010/main" val="1391236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32D30-3F9B-814D-836A-7F2BC24F0A8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1DDA755-D018-304C-BE11-A480E93C06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ECD926C-5CAC-BD42-90DB-E2A358D8EC10}"/>
              </a:ext>
            </a:extLst>
          </p:cNvPr>
          <p:cNvSpPr>
            <a:spLocks noGrp="1"/>
          </p:cNvSpPr>
          <p:nvPr>
            <p:ph type="dt" sz="half" idx="10"/>
          </p:nvPr>
        </p:nvSpPr>
        <p:spPr/>
        <p:txBody>
          <a:bodyPr/>
          <a:lstStyle/>
          <a:p>
            <a:fld id="{6DCC1988-2E56-F54B-B1CD-2903A38D7B8B}" type="datetimeFigureOut">
              <a:rPr lang="en-US" smtClean="0"/>
              <a:t>2/18/20</a:t>
            </a:fld>
            <a:endParaRPr lang="en-US"/>
          </a:p>
        </p:txBody>
      </p:sp>
      <p:sp>
        <p:nvSpPr>
          <p:cNvPr id="5" name="Footer Placeholder 4">
            <a:extLst>
              <a:ext uri="{FF2B5EF4-FFF2-40B4-BE49-F238E27FC236}">
                <a16:creationId xmlns:a16="http://schemas.microsoft.com/office/drawing/2014/main" id="{EA0DD079-936E-6A44-BCDD-4A9B2CFDC4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135DD0-7403-0F44-ABAB-F8A407C09F76}"/>
              </a:ext>
            </a:extLst>
          </p:cNvPr>
          <p:cNvSpPr>
            <a:spLocks noGrp="1"/>
          </p:cNvSpPr>
          <p:nvPr>
            <p:ph type="sldNum" sz="quarter" idx="12"/>
          </p:nvPr>
        </p:nvSpPr>
        <p:spPr/>
        <p:txBody>
          <a:bodyPr/>
          <a:lstStyle/>
          <a:p>
            <a:fld id="{CF7901D4-625E-8A4E-AF36-35B00E5EF1D5}" type="slidenum">
              <a:rPr lang="en-US" smtClean="0"/>
              <a:t>‹#›</a:t>
            </a:fld>
            <a:endParaRPr lang="en-US"/>
          </a:p>
        </p:txBody>
      </p:sp>
    </p:spTree>
    <p:extLst>
      <p:ext uri="{BB962C8B-B14F-4D97-AF65-F5344CB8AC3E}">
        <p14:creationId xmlns:p14="http://schemas.microsoft.com/office/powerpoint/2010/main" val="4065917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2A360-4A0E-384F-BF1B-74CED40D0428}"/>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59662B1-2CEC-9A45-A5CF-CD245D7B091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6D6DA91-53D0-6D4C-A0F1-395448AE414B}"/>
              </a:ext>
            </a:extLst>
          </p:cNvPr>
          <p:cNvSpPr>
            <a:spLocks noGrp="1"/>
          </p:cNvSpPr>
          <p:nvPr>
            <p:ph type="dt" sz="half" idx="10"/>
          </p:nvPr>
        </p:nvSpPr>
        <p:spPr/>
        <p:txBody>
          <a:bodyPr/>
          <a:lstStyle/>
          <a:p>
            <a:fld id="{6DCC1988-2E56-F54B-B1CD-2903A38D7B8B}" type="datetimeFigureOut">
              <a:rPr lang="en-US" smtClean="0"/>
              <a:t>2/18/20</a:t>
            </a:fld>
            <a:endParaRPr lang="en-US"/>
          </a:p>
        </p:txBody>
      </p:sp>
      <p:sp>
        <p:nvSpPr>
          <p:cNvPr id="5" name="Footer Placeholder 4">
            <a:extLst>
              <a:ext uri="{FF2B5EF4-FFF2-40B4-BE49-F238E27FC236}">
                <a16:creationId xmlns:a16="http://schemas.microsoft.com/office/drawing/2014/main" id="{101EB107-2DC9-FF47-8FE8-5FFEC3860E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308750-863D-5E4F-B853-601D442EA43A}"/>
              </a:ext>
            </a:extLst>
          </p:cNvPr>
          <p:cNvSpPr>
            <a:spLocks noGrp="1"/>
          </p:cNvSpPr>
          <p:nvPr>
            <p:ph type="sldNum" sz="quarter" idx="12"/>
          </p:nvPr>
        </p:nvSpPr>
        <p:spPr/>
        <p:txBody>
          <a:bodyPr/>
          <a:lstStyle/>
          <a:p>
            <a:fld id="{CF7901D4-625E-8A4E-AF36-35B00E5EF1D5}" type="slidenum">
              <a:rPr lang="en-US" smtClean="0"/>
              <a:t>‹#›</a:t>
            </a:fld>
            <a:endParaRPr lang="en-US"/>
          </a:p>
        </p:txBody>
      </p:sp>
    </p:spTree>
    <p:extLst>
      <p:ext uri="{BB962C8B-B14F-4D97-AF65-F5344CB8AC3E}">
        <p14:creationId xmlns:p14="http://schemas.microsoft.com/office/powerpoint/2010/main" val="896815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BD7B09-B907-8049-9FC0-A2E931F150A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6B514DB-D754-524D-B6D6-4AAFC83291A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6038ABD-61BA-AB40-98EB-D4CD0AFE9944}"/>
              </a:ext>
            </a:extLst>
          </p:cNvPr>
          <p:cNvSpPr>
            <a:spLocks noGrp="1"/>
          </p:cNvSpPr>
          <p:nvPr>
            <p:ph type="dt" sz="half" idx="10"/>
          </p:nvPr>
        </p:nvSpPr>
        <p:spPr/>
        <p:txBody>
          <a:bodyPr/>
          <a:lstStyle/>
          <a:p>
            <a:fld id="{6DCC1988-2E56-F54B-B1CD-2903A38D7B8B}" type="datetimeFigureOut">
              <a:rPr lang="en-US" smtClean="0"/>
              <a:t>2/18/20</a:t>
            </a:fld>
            <a:endParaRPr lang="en-US"/>
          </a:p>
        </p:txBody>
      </p:sp>
      <p:sp>
        <p:nvSpPr>
          <p:cNvPr id="5" name="Footer Placeholder 4">
            <a:extLst>
              <a:ext uri="{FF2B5EF4-FFF2-40B4-BE49-F238E27FC236}">
                <a16:creationId xmlns:a16="http://schemas.microsoft.com/office/drawing/2014/main" id="{97432CA9-DCDC-0644-9078-70D8871E79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C9F59A-CC77-944E-81F3-673F0CCD2A3C}"/>
              </a:ext>
            </a:extLst>
          </p:cNvPr>
          <p:cNvSpPr>
            <a:spLocks noGrp="1"/>
          </p:cNvSpPr>
          <p:nvPr>
            <p:ph type="sldNum" sz="quarter" idx="12"/>
          </p:nvPr>
        </p:nvSpPr>
        <p:spPr/>
        <p:txBody>
          <a:bodyPr/>
          <a:lstStyle/>
          <a:p>
            <a:fld id="{CF7901D4-625E-8A4E-AF36-35B00E5EF1D5}" type="slidenum">
              <a:rPr lang="en-US" smtClean="0"/>
              <a:t>‹#›</a:t>
            </a:fld>
            <a:endParaRPr lang="en-US"/>
          </a:p>
        </p:txBody>
      </p:sp>
    </p:spTree>
    <p:extLst>
      <p:ext uri="{BB962C8B-B14F-4D97-AF65-F5344CB8AC3E}">
        <p14:creationId xmlns:p14="http://schemas.microsoft.com/office/powerpoint/2010/main" val="589289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D5102-624D-D145-A39A-75E44B64EAC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3BE9C50-FA0F-4948-A65F-7F9295222F4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81A642F-90B6-A94D-B39E-015C3B4B2491}"/>
              </a:ext>
            </a:extLst>
          </p:cNvPr>
          <p:cNvSpPr>
            <a:spLocks noGrp="1"/>
          </p:cNvSpPr>
          <p:nvPr>
            <p:ph type="dt" sz="half" idx="10"/>
          </p:nvPr>
        </p:nvSpPr>
        <p:spPr/>
        <p:txBody>
          <a:bodyPr/>
          <a:lstStyle/>
          <a:p>
            <a:fld id="{6DCC1988-2E56-F54B-B1CD-2903A38D7B8B}" type="datetimeFigureOut">
              <a:rPr lang="en-US" smtClean="0"/>
              <a:t>2/18/20</a:t>
            </a:fld>
            <a:endParaRPr lang="en-US"/>
          </a:p>
        </p:txBody>
      </p:sp>
      <p:sp>
        <p:nvSpPr>
          <p:cNvPr id="5" name="Footer Placeholder 4">
            <a:extLst>
              <a:ext uri="{FF2B5EF4-FFF2-40B4-BE49-F238E27FC236}">
                <a16:creationId xmlns:a16="http://schemas.microsoft.com/office/drawing/2014/main" id="{D1BCCB82-4A27-C44E-A3CE-EE19697DEE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9F15C0-23D1-3048-993D-9BFA9295C422}"/>
              </a:ext>
            </a:extLst>
          </p:cNvPr>
          <p:cNvSpPr>
            <a:spLocks noGrp="1"/>
          </p:cNvSpPr>
          <p:nvPr>
            <p:ph type="sldNum" sz="quarter" idx="12"/>
          </p:nvPr>
        </p:nvSpPr>
        <p:spPr/>
        <p:txBody>
          <a:bodyPr/>
          <a:lstStyle/>
          <a:p>
            <a:fld id="{CF7901D4-625E-8A4E-AF36-35B00E5EF1D5}" type="slidenum">
              <a:rPr lang="en-US" smtClean="0"/>
              <a:t>‹#›</a:t>
            </a:fld>
            <a:endParaRPr lang="en-US"/>
          </a:p>
        </p:txBody>
      </p:sp>
    </p:spTree>
    <p:extLst>
      <p:ext uri="{BB962C8B-B14F-4D97-AF65-F5344CB8AC3E}">
        <p14:creationId xmlns:p14="http://schemas.microsoft.com/office/powerpoint/2010/main" val="572234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07359-ECBA-1F4F-89F5-1C68D225D9E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7588C795-C591-9840-9FBC-92F5DA546D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46FB029-4384-EF49-9DF0-754A6DEC8A4F}"/>
              </a:ext>
            </a:extLst>
          </p:cNvPr>
          <p:cNvSpPr>
            <a:spLocks noGrp="1"/>
          </p:cNvSpPr>
          <p:nvPr>
            <p:ph type="dt" sz="half" idx="10"/>
          </p:nvPr>
        </p:nvSpPr>
        <p:spPr/>
        <p:txBody>
          <a:bodyPr/>
          <a:lstStyle/>
          <a:p>
            <a:fld id="{6DCC1988-2E56-F54B-B1CD-2903A38D7B8B}" type="datetimeFigureOut">
              <a:rPr lang="en-US" smtClean="0"/>
              <a:t>2/18/20</a:t>
            </a:fld>
            <a:endParaRPr lang="en-US"/>
          </a:p>
        </p:txBody>
      </p:sp>
      <p:sp>
        <p:nvSpPr>
          <p:cNvPr id="5" name="Footer Placeholder 4">
            <a:extLst>
              <a:ext uri="{FF2B5EF4-FFF2-40B4-BE49-F238E27FC236}">
                <a16:creationId xmlns:a16="http://schemas.microsoft.com/office/drawing/2014/main" id="{EFE0AA82-B660-4F4B-8B88-7BD75E461B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B50505-930B-C74A-924A-7B8CCA4190D6}"/>
              </a:ext>
            </a:extLst>
          </p:cNvPr>
          <p:cNvSpPr>
            <a:spLocks noGrp="1"/>
          </p:cNvSpPr>
          <p:nvPr>
            <p:ph type="sldNum" sz="quarter" idx="12"/>
          </p:nvPr>
        </p:nvSpPr>
        <p:spPr/>
        <p:txBody>
          <a:bodyPr/>
          <a:lstStyle/>
          <a:p>
            <a:fld id="{CF7901D4-625E-8A4E-AF36-35B00E5EF1D5}" type="slidenum">
              <a:rPr lang="en-US" smtClean="0"/>
              <a:t>‹#›</a:t>
            </a:fld>
            <a:endParaRPr lang="en-US"/>
          </a:p>
        </p:txBody>
      </p:sp>
    </p:spTree>
    <p:extLst>
      <p:ext uri="{BB962C8B-B14F-4D97-AF65-F5344CB8AC3E}">
        <p14:creationId xmlns:p14="http://schemas.microsoft.com/office/powerpoint/2010/main" val="42390617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72E20-24A3-8E4F-A145-1DE4A8B2AF2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E32F313-C452-F54F-960C-CCC10610C22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D786DE9-8F93-9B41-9ACC-3217AE905A5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ED6A407-D0B5-6D48-97A6-7F53EA0BBF9F}"/>
              </a:ext>
            </a:extLst>
          </p:cNvPr>
          <p:cNvSpPr>
            <a:spLocks noGrp="1"/>
          </p:cNvSpPr>
          <p:nvPr>
            <p:ph type="dt" sz="half" idx="10"/>
          </p:nvPr>
        </p:nvSpPr>
        <p:spPr/>
        <p:txBody>
          <a:bodyPr/>
          <a:lstStyle/>
          <a:p>
            <a:fld id="{6DCC1988-2E56-F54B-B1CD-2903A38D7B8B}" type="datetimeFigureOut">
              <a:rPr lang="en-US" smtClean="0"/>
              <a:t>2/18/20</a:t>
            </a:fld>
            <a:endParaRPr lang="en-US"/>
          </a:p>
        </p:txBody>
      </p:sp>
      <p:sp>
        <p:nvSpPr>
          <p:cNvPr id="6" name="Footer Placeholder 5">
            <a:extLst>
              <a:ext uri="{FF2B5EF4-FFF2-40B4-BE49-F238E27FC236}">
                <a16:creationId xmlns:a16="http://schemas.microsoft.com/office/drawing/2014/main" id="{B6B1CE95-ED4F-3548-BFBC-2D37C1B8C3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2780C1-3CFB-5549-9BC1-AE4F5A08F67E}"/>
              </a:ext>
            </a:extLst>
          </p:cNvPr>
          <p:cNvSpPr>
            <a:spLocks noGrp="1"/>
          </p:cNvSpPr>
          <p:nvPr>
            <p:ph type="sldNum" sz="quarter" idx="12"/>
          </p:nvPr>
        </p:nvSpPr>
        <p:spPr/>
        <p:txBody>
          <a:bodyPr/>
          <a:lstStyle/>
          <a:p>
            <a:fld id="{CF7901D4-625E-8A4E-AF36-35B00E5EF1D5}" type="slidenum">
              <a:rPr lang="en-US" smtClean="0"/>
              <a:t>‹#›</a:t>
            </a:fld>
            <a:endParaRPr lang="en-US"/>
          </a:p>
        </p:txBody>
      </p:sp>
    </p:spTree>
    <p:extLst>
      <p:ext uri="{BB962C8B-B14F-4D97-AF65-F5344CB8AC3E}">
        <p14:creationId xmlns:p14="http://schemas.microsoft.com/office/powerpoint/2010/main" val="2920095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C1E73-CB4A-634C-8BBF-A2E9E238720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684787A-AD69-5C4C-A3C0-3110691025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2D3E6DB-4F99-7649-8629-627B3A0FA02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2A1B5E0-D48A-DC4B-9639-D490CED73D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13F6B2F-1095-BC44-AD12-4FEFF64D08E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F2A2103-9E6A-5545-967C-9F166931D28D}"/>
              </a:ext>
            </a:extLst>
          </p:cNvPr>
          <p:cNvSpPr>
            <a:spLocks noGrp="1"/>
          </p:cNvSpPr>
          <p:nvPr>
            <p:ph type="dt" sz="half" idx="10"/>
          </p:nvPr>
        </p:nvSpPr>
        <p:spPr/>
        <p:txBody>
          <a:bodyPr/>
          <a:lstStyle/>
          <a:p>
            <a:fld id="{6DCC1988-2E56-F54B-B1CD-2903A38D7B8B}" type="datetimeFigureOut">
              <a:rPr lang="en-US" smtClean="0"/>
              <a:t>2/18/20</a:t>
            </a:fld>
            <a:endParaRPr lang="en-US"/>
          </a:p>
        </p:txBody>
      </p:sp>
      <p:sp>
        <p:nvSpPr>
          <p:cNvPr id="8" name="Footer Placeholder 7">
            <a:extLst>
              <a:ext uri="{FF2B5EF4-FFF2-40B4-BE49-F238E27FC236}">
                <a16:creationId xmlns:a16="http://schemas.microsoft.com/office/drawing/2014/main" id="{87C14A41-BEFF-A54F-B3D8-B20D0AD671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EF6892-9E67-C646-B879-3A77E485F2C0}"/>
              </a:ext>
            </a:extLst>
          </p:cNvPr>
          <p:cNvSpPr>
            <a:spLocks noGrp="1"/>
          </p:cNvSpPr>
          <p:nvPr>
            <p:ph type="sldNum" sz="quarter" idx="12"/>
          </p:nvPr>
        </p:nvSpPr>
        <p:spPr/>
        <p:txBody>
          <a:bodyPr/>
          <a:lstStyle/>
          <a:p>
            <a:fld id="{CF7901D4-625E-8A4E-AF36-35B00E5EF1D5}" type="slidenum">
              <a:rPr lang="en-US" smtClean="0"/>
              <a:t>‹#›</a:t>
            </a:fld>
            <a:endParaRPr lang="en-US"/>
          </a:p>
        </p:txBody>
      </p:sp>
    </p:spTree>
    <p:extLst>
      <p:ext uri="{BB962C8B-B14F-4D97-AF65-F5344CB8AC3E}">
        <p14:creationId xmlns:p14="http://schemas.microsoft.com/office/powerpoint/2010/main" val="3190620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47033-6D91-CD49-9405-FAD554AF1DD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6FE21E3-0705-1B48-8D82-8DF994BBBC2C}"/>
              </a:ext>
            </a:extLst>
          </p:cNvPr>
          <p:cNvSpPr>
            <a:spLocks noGrp="1"/>
          </p:cNvSpPr>
          <p:nvPr>
            <p:ph type="dt" sz="half" idx="10"/>
          </p:nvPr>
        </p:nvSpPr>
        <p:spPr/>
        <p:txBody>
          <a:bodyPr/>
          <a:lstStyle/>
          <a:p>
            <a:fld id="{6DCC1988-2E56-F54B-B1CD-2903A38D7B8B}" type="datetimeFigureOut">
              <a:rPr lang="en-US" smtClean="0"/>
              <a:t>2/18/20</a:t>
            </a:fld>
            <a:endParaRPr lang="en-US"/>
          </a:p>
        </p:txBody>
      </p:sp>
      <p:sp>
        <p:nvSpPr>
          <p:cNvPr id="4" name="Footer Placeholder 3">
            <a:extLst>
              <a:ext uri="{FF2B5EF4-FFF2-40B4-BE49-F238E27FC236}">
                <a16:creationId xmlns:a16="http://schemas.microsoft.com/office/drawing/2014/main" id="{C446F79C-3A28-8646-ABA5-7BE9E19038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136A809-BFD9-0B46-80AE-55B1C44303C4}"/>
              </a:ext>
            </a:extLst>
          </p:cNvPr>
          <p:cNvSpPr>
            <a:spLocks noGrp="1"/>
          </p:cNvSpPr>
          <p:nvPr>
            <p:ph type="sldNum" sz="quarter" idx="12"/>
          </p:nvPr>
        </p:nvSpPr>
        <p:spPr/>
        <p:txBody>
          <a:bodyPr/>
          <a:lstStyle/>
          <a:p>
            <a:fld id="{CF7901D4-625E-8A4E-AF36-35B00E5EF1D5}" type="slidenum">
              <a:rPr lang="en-US" smtClean="0"/>
              <a:t>‹#›</a:t>
            </a:fld>
            <a:endParaRPr lang="en-US"/>
          </a:p>
        </p:txBody>
      </p:sp>
    </p:spTree>
    <p:extLst>
      <p:ext uri="{BB962C8B-B14F-4D97-AF65-F5344CB8AC3E}">
        <p14:creationId xmlns:p14="http://schemas.microsoft.com/office/powerpoint/2010/main" val="21482657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150C30-4C7F-F146-9261-18428D40B488}"/>
              </a:ext>
            </a:extLst>
          </p:cNvPr>
          <p:cNvSpPr>
            <a:spLocks noGrp="1"/>
          </p:cNvSpPr>
          <p:nvPr>
            <p:ph type="dt" sz="half" idx="10"/>
          </p:nvPr>
        </p:nvSpPr>
        <p:spPr/>
        <p:txBody>
          <a:bodyPr/>
          <a:lstStyle/>
          <a:p>
            <a:fld id="{6DCC1988-2E56-F54B-B1CD-2903A38D7B8B}" type="datetimeFigureOut">
              <a:rPr lang="en-US" smtClean="0"/>
              <a:t>2/18/20</a:t>
            </a:fld>
            <a:endParaRPr lang="en-US"/>
          </a:p>
        </p:txBody>
      </p:sp>
      <p:sp>
        <p:nvSpPr>
          <p:cNvPr id="3" name="Footer Placeholder 2">
            <a:extLst>
              <a:ext uri="{FF2B5EF4-FFF2-40B4-BE49-F238E27FC236}">
                <a16:creationId xmlns:a16="http://schemas.microsoft.com/office/drawing/2014/main" id="{FC6F729C-3A10-734E-8D9D-65C1944733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08EDB42-3438-1644-AD35-996E753D5338}"/>
              </a:ext>
            </a:extLst>
          </p:cNvPr>
          <p:cNvSpPr>
            <a:spLocks noGrp="1"/>
          </p:cNvSpPr>
          <p:nvPr>
            <p:ph type="sldNum" sz="quarter" idx="12"/>
          </p:nvPr>
        </p:nvSpPr>
        <p:spPr/>
        <p:txBody>
          <a:bodyPr/>
          <a:lstStyle/>
          <a:p>
            <a:fld id="{CF7901D4-625E-8A4E-AF36-35B00E5EF1D5}" type="slidenum">
              <a:rPr lang="en-US" smtClean="0"/>
              <a:t>‹#›</a:t>
            </a:fld>
            <a:endParaRPr lang="en-US"/>
          </a:p>
        </p:txBody>
      </p:sp>
    </p:spTree>
    <p:extLst>
      <p:ext uri="{BB962C8B-B14F-4D97-AF65-F5344CB8AC3E}">
        <p14:creationId xmlns:p14="http://schemas.microsoft.com/office/powerpoint/2010/main" val="1872788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99FE9-9F2F-8C49-9922-7D3707F7A55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D492012-73A2-0D44-9386-406D91F571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BE7F04C-8262-4748-AA0B-205530CF01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22DCC2B-5AAB-3847-B471-94581AB55C8C}"/>
              </a:ext>
            </a:extLst>
          </p:cNvPr>
          <p:cNvSpPr>
            <a:spLocks noGrp="1"/>
          </p:cNvSpPr>
          <p:nvPr>
            <p:ph type="dt" sz="half" idx="10"/>
          </p:nvPr>
        </p:nvSpPr>
        <p:spPr/>
        <p:txBody>
          <a:bodyPr/>
          <a:lstStyle/>
          <a:p>
            <a:fld id="{6DCC1988-2E56-F54B-B1CD-2903A38D7B8B}" type="datetimeFigureOut">
              <a:rPr lang="en-US" smtClean="0"/>
              <a:t>2/18/20</a:t>
            </a:fld>
            <a:endParaRPr lang="en-US"/>
          </a:p>
        </p:txBody>
      </p:sp>
      <p:sp>
        <p:nvSpPr>
          <p:cNvPr id="6" name="Footer Placeholder 5">
            <a:extLst>
              <a:ext uri="{FF2B5EF4-FFF2-40B4-BE49-F238E27FC236}">
                <a16:creationId xmlns:a16="http://schemas.microsoft.com/office/drawing/2014/main" id="{90ACE398-EE84-394F-9D7F-DBBEEBE3FF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F0D2B9-5F76-824F-868A-BE48EBE93051}"/>
              </a:ext>
            </a:extLst>
          </p:cNvPr>
          <p:cNvSpPr>
            <a:spLocks noGrp="1"/>
          </p:cNvSpPr>
          <p:nvPr>
            <p:ph type="sldNum" sz="quarter" idx="12"/>
          </p:nvPr>
        </p:nvSpPr>
        <p:spPr/>
        <p:txBody>
          <a:bodyPr/>
          <a:lstStyle/>
          <a:p>
            <a:fld id="{CF7901D4-625E-8A4E-AF36-35B00E5EF1D5}" type="slidenum">
              <a:rPr lang="en-US" smtClean="0"/>
              <a:t>‹#›</a:t>
            </a:fld>
            <a:endParaRPr lang="en-US"/>
          </a:p>
        </p:txBody>
      </p:sp>
    </p:spTree>
    <p:extLst>
      <p:ext uri="{BB962C8B-B14F-4D97-AF65-F5344CB8AC3E}">
        <p14:creationId xmlns:p14="http://schemas.microsoft.com/office/powerpoint/2010/main" val="94117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8EB4F-A2D7-9349-BDBE-818D72459DF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AB12B05-24AC-C544-B3D3-0E75CE2156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1605C94-40DB-7045-800A-58268304E5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F03CE05-B12F-D148-85E4-DF897351C3E3}"/>
              </a:ext>
            </a:extLst>
          </p:cNvPr>
          <p:cNvSpPr>
            <a:spLocks noGrp="1"/>
          </p:cNvSpPr>
          <p:nvPr>
            <p:ph type="dt" sz="half" idx="10"/>
          </p:nvPr>
        </p:nvSpPr>
        <p:spPr/>
        <p:txBody>
          <a:bodyPr/>
          <a:lstStyle/>
          <a:p>
            <a:fld id="{6DCC1988-2E56-F54B-B1CD-2903A38D7B8B}" type="datetimeFigureOut">
              <a:rPr lang="en-US" smtClean="0"/>
              <a:t>2/18/20</a:t>
            </a:fld>
            <a:endParaRPr lang="en-US"/>
          </a:p>
        </p:txBody>
      </p:sp>
      <p:sp>
        <p:nvSpPr>
          <p:cNvPr id="6" name="Footer Placeholder 5">
            <a:extLst>
              <a:ext uri="{FF2B5EF4-FFF2-40B4-BE49-F238E27FC236}">
                <a16:creationId xmlns:a16="http://schemas.microsoft.com/office/drawing/2014/main" id="{68B2BE47-9769-324A-B4B6-409862C46A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0D009F-0A7D-EE4A-9414-50B4CE45B548}"/>
              </a:ext>
            </a:extLst>
          </p:cNvPr>
          <p:cNvSpPr>
            <a:spLocks noGrp="1"/>
          </p:cNvSpPr>
          <p:nvPr>
            <p:ph type="sldNum" sz="quarter" idx="12"/>
          </p:nvPr>
        </p:nvSpPr>
        <p:spPr/>
        <p:txBody>
          <a:bodyPr/>
          <a:lstStyle/>
          <a:p>
            <a:fld id="{CF7901D4-625E-8A4E-AF36-35B00E5EF1D5}" type="slidenum">
              <a:rPr lang="en-US" smtClean="0"/>
              <a:t>‹#›</a:t>
            </a:fld>
            <a:endParaRPr lang="en-US"/>
          </a:p>
        </p:txBody>
      </p:sp>
    </p:spTree>
    <p:extLst>
      <p:ext uri="{BB962C8B-B14F-4D97-AF65-F5344CB8AC3E}">
        <p14:creationId xmlns:p14="http://schemas.microsoft.com/office/powerpoint/2010/main" val="3422121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6D7D01-6A0B-104E-B577-7C6EA74201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292249A-9DB2-0640-97EB-F6A294BEEF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AEA77C0-F0A5-EC44-9146-743D8E6BD8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CC1988-2E56-F54B-B1CD-2903A38D7B8B}" type="datetimeFigureOut">
              <a:rPr lang="en-US" smtClean="0"/>
              <a:t>2/18/20</a:t>
            </a:fld>
            <a:endParaRPr lang="en-US"/>
          </a:p>
        </p:txBody>
      </p:sp>
      <p:sp>
        <p:nvSpPr>
          <p:cNvPr id="5" name="Footer Placeholder 4">
            <a:extLst>
              <a:ext uri="{FF2B5EF4-FFF2-40B4-BE49-F238E27FC236}">
                <a16:creationId xmlns:a16="http://schemas.microsoft.com/office/drawing/2014/main" id="{9981D41D-AD0D-FE45-9DFF-14454F8BFA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C65BF43-BCCC-EB4A-8584-5218D8F177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7901D4-625E-8A4E-AF36-35B00E5EF1D5}" type="slidenum">
              <a:rPr lang="en-US" smtClean="0"/>
              <a:t>‹#›</a:t>
            </a:fld>
            <a:endParaRPr lang="en-US"/>
          </a:p>
        </p:txBody>
      </p:sp>
    </p:spTree>
    <p:extLst>
      <p:ext uri="{BB962C8B-B14F-4D97-AF65-F5344CB8AC3E}">
        <p14:creationId xmlns:p14="http://schemas.microsoft.com/office/powerpoint/2010/main" val="9702259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8D1AA-ACB6-824A-A62A-F66F57E4B5A1}"/>
              </a:ext>
            </a:extLst>
          </p:cNvPr>
          <p:cNvSpPr>
            <a:spLocks noGrp="1"/>
          </p:cNvSpPr>
          <p:nvPr>
            <p:ph type="title"/>
          </p:nvPr>
        </p:nvSpPr>
        <p:spPr/>
        <p:txBody>
          <a:bodyPr>
            <a:normAutofit/>
          </a:bodyPr>
          <a:lstStyle/>
          <a:p>
            <a:pPr algn="ctr"/>
            <a:r>
              <a:rPr lang="en-US" sz="4800" b="1" dirty="0">
                <a:solidFill>
                  <a:srgbClr val="74276C"/>
                </a:solidFill>
                <a:latin typeface="Montserrat ExtraBold" pitchFamily="2" charset="77"/>
              </a:rPr>
              <a:t>Pre-Requisites</a:t>
            </a:r>
          </a:p>
        </p:txBody>
      </p:sp>
      <p:sp>
        <p:nvSpPr>
          <p:cNvPr id="3" name="TextBox 2">
            <a:extLst>
              <a:ext uri="{FF2B5EF4-FFF2-40B4-BE49-F238E27FC236}">
                <a16:creationId xmlns:a16="http://schemas.microsoft.com/office/drawing/2014/main" id="{4C80737F-58B7-274F-B310-32284A904290}"/>
              </a:ext>
            </a:extLst>
          </p:cNvPr>
          <p:cNvSpPr txBox="1"/>
          <p:nvPr/>
        </p:nvSpPr>
        <p:spPr>
          <a:xfrm>
            <a:off x="5513949" y="3244334"/>
            <a:ext cx="1164101" cy="923330"/>
          </a:xfrm>
          <a:prstGeom prst="rect">
            <a:avLst/>
          </a:prstGeom>
          <a:noFill/>
        </p:spPr>
        <p:txBody>
          <a:bodyPr wrap="none" rtlCol="0">
            <a:spAutoFit/>
          </a:bodyPr>
          <a:lstStyle/>
          <a:p>
            <a:endParaRPr lang="en-US" b="1" dirty="0">
              <a:latin typeface="Montserrat SemiBold" pitchFamily="2" charset="77"/>
            </a:endParaRPr>
          </a:p>
          <a:p>
            <a:endParaRPr lang="en-US" b="1" dirty="0">
              <a:latin typeface="Montserrat SemiBold" pitchFamily="2" charset="77"/>
            </a:endParaRPr>
          </a:p>
          <a:p>
            <a:r>
              <a:rPr lang="en-US" b="1" dirty="0">
                <a:latin typeface="Montserrat SemiBold" pitchFamily="2" charset="77"/>
              </a:rPr>
              <a:t>// Link //</a:t>
            </a:r>
          </a:p>
        </p:txBody>
      </p:sp>
      <p:sp>
        <p:nvSpPr>
          <p:cNvPr id="4" name="TextBox 3">
            <a:extLst>
              <a:ext uri="{FF2B5EF4-FFF2-40B4-BE49-F238E27FC236}">
                <a16:creationId xmlns:a16="http://schemas.microsoft.com/office/drawing/2014/main" id="{84F05291-2811-9B45-BCAB-FE2C5EE9B10F}"/>
              </a:ext>
            </a:extLst>
          </p:cNvPr>
          <p:cNvSpPr txBox="1"/>
          <p:nvPr/>
        </p:nvSpPr>
        <p:spPr>
          <a:xfrm>
            <a:off x="537882" y="1690688"/>
            <a:ext cx="11069619" cy="830997"/>
          </a:xfrm>
          <a:prstGeom prst="rect">
            <a:avLst/>
          </a:prstGeom>
          <a:noFill/>
        </p:spPr>
        <p:txBody>
          <a:bodyPr wrap="square" rtlCol="0">
            <a:spAutoFit/>
          </a:bodyPr>
          <a:lstStyle/>
          <a:p>
            <a:pPr algn="ctr"/>
            <a:r>
              <a:rPr lang="en-US" sz="2400" dirty="0">
                <a:latin typeface="Montserrat" pitchFamily="2" charset="77"/>
              </a:rPr>
              <a:t>Welcome to CODING101! Take a seat, we’ll begin shortly. Make sure you’ve completed the pre-requisites at the link below:</a:t>
            </a:r>
          </a:p>
        </p:txBody>
      </p:sp>
    </p:spTree>
    <p:extLst>
      <p:ext uri="{BB962C8B-B14F-4D97-AF65-F5344CB8AC3E}">
        <p14:creationId xmlns:p14="http://schemas.microsoft.com/office/powerpoint/2010/main" val="18610221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74276C"/>
            </a:gs>
            <a:gs pos="23000">
              <a:srgbClr val="913067"/>
            </a:gs>
            <a:gs pos="35000">
              <a:srgbClr val="913067"/>
            </a:gs>
            <a:gs pos="100000">
              <a:srgbClr val="F05057"/>
            </a:gs>
          </a:gsLst>
          <a:lin ang="21594000" scaled="0"/>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F73C35-1EA0-AD44-84BE-152AC81A1F92}"/>
              </a:ext>
            </a:extLst>
          </p:cNvPr>
          <p:cNvSpPr txBox="1"/>
          <p:nvPr/>
        </p:nvSpPr>
        <p:spPr>
          <a:xfrm>
            <a:off x="497840" y="2143760"/>
            <a:ext cx="10993120" cy="3108543"/>
          </a:xfrm>
          <a:prstGeom prst="rect">
            <a:avLst/>
          </a:prstGeom>
          <a:noFill/>
        </p:spPr>
        <p:txBody>
          <a:bodyPr wrap="square" rtlCol="0">
            <a:spAutoFit/>
          </a:bodyPr>
          <a:lstStyle/>
          <a:p>
            <a:pPr marL="342900" indent="-342900">
              <a:buAutoNum type="arabicPeriod"/>
            </a:pPr>
            <a:r>
              <a:rPr lang="en-US" sz="2800" b="1" dirty="0">
                <a:solidFill>
                  <a:schemeClr val="bg1"/>
                </a:solidFill>
                <a:latin typeface="Montserrat SemiBold" pitchFamily="2" charset="77"/>
              </a:rPr>
              <a:t>Play around and experiment with variables, and console.log their values</a:t>
            </a:r>
          </a:p>
          <a:p>
            <a:pPr marL="342900" indent="-342900">
              <a:buAutoNum type="arabicPeriod"/>
            </a:pPr>
            <a:endParaRPr lang="en-US" sz="2800" b="1" dirty="0">
              <a:solidFill>
                <a:schemeClr val="bg1"/>
              </a:solidFill>
              <a:latin typeface="Montserrat SemiBold" pitchFamily="2" charset="77"/>
            </a:endParaRPr>
          </a:p>
          <a:p>
            <a:pPr marL="342900" indent="-342900">
              <a:buAutoNum type="arabicPeriod"/>
            </a:pPr>
            <a:r>
              <a:rPr lang="en-US" sz="2800" b="1" dirty="0">
                <a:solidFill>
                  <a:schemeClr val="bg1"/>
                </a:solidFill>
                <a:latin typeface="Montserrat SemiBold" pitchFamily="2" charset="77"/>
              </a:rPr>
              <a:t>Use arithmetic operators with numbers and variables, and console.log their results</a:t>
            </a:r>
          </a:p>
          <a:p>
            <a:pPr marL="342900" indent="-342900">
              <a:buAutoNum type="arabicPeriod"/>
            </a:pPr>
            <a:endParaRPr lang="en-US" sz="2800" b="1" dirty="0">
              <a:solidFill>
                <a:schemeClr val="bg1"/>
              </a:solidFill>
              <a:latin typeface="Montserrat SemiBold" pitchFamily="2" charset="77"/>
            </a:endParaRPr>
          </a:p>
          <a:p>
            <a:pPr marL="342900" indent="-342900">
              <a:buAutoNum type="arabicPeriod"/>
            </a:pPr>
            <a:r>
              <a:rPr lang="en-US" sz="2800" b="1" dirty="0">
                <a:solidFill>
                  <a:schemeClr val="bg1"/>
                </a:solidFill>
                <a:latin typeface="Montserrat SemiBold" pitchFamily="2" charset="77"/>
              </a:rPr>
              <a:t>Don’t hesitate to ask TA’s for help!</a:t>
            </a:r>
          </a:p>
        </p:txBody>
      </p:sp>
      <p:pic>
        <p:nvPicPr>
          <p:cNvPr id="9" name="Graphic 8" descr="Puzzle">
            <a:extLst>
              <a:ext uri="{FF2B5EF4-FFF2-40B4-BE49-F238E27FC236}">
                <a16:creationId xmlns:a16="http://schemas.microsoft.com/office/drawing/2014/main" id="{2AA2D094-642D-CF48-A0F4-26C497B4F2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38503" y="91709"/>
            <a:ext cx="1334787" cy="1334787"/>
          </a:xfrm>
          <a:prstGeom prst="rect">
            <a:avLst/>
          </a:prstGeom>
        </p:spPr>
      </p:pic>
    </p:spTree>
    <p:extLst>
      <p:ext uri="{BB962C8B-B14F-4D97-AF65-F5344CB8AC3E}">
        <p14:creationId xmlns:p14="http://schemas.microsoft.com/office/powerpoint/2010/main" val="3115961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26">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3" name="Rectangle 28">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5906D27-B43F-6044-9275-6864D837AC27}"/>
              </a:ext>
            </a:extLst>
          </p:cNvPr>
          <p:cNvSpPr>
            <a:spLocks noGrp="1"/>
          </p:cNvSpPr>
          <p:nvPr>
            <p:ph type="title"/>
          </p:nvPr>
        </p:nvSpPr>
        <p:spPr>
          <a:xfrm>
            <a:off x="1046746" y="586822"/>
            <a:ext cx="3560252" cy="1645920"/>
          </a:xfrm>
        </p:spPr>
        <p:txBody>
          <a:bodyPr>
            <a:normAutofit/>
          </a:bodyPr>
          <a:lstStyle/>
          <a:p>
            <a:r>
              <a:rPr lang="en-US" b="1" dirty="0">
                <a:solidFill>
                  <a:srgbClr val="74276C"/>
                </a:solidFill>
                <a:latin typeface="Montserrat ExtraBold" pitchFamily="2" charset="77"/>
              </a:rPr>
              <a:t>Arrays</a:t>
            </a:r>
          </a:p>
        </p:txBody>
      </p:sp>
      <p:sp>
        <p:nvSpPr>
          <p:cNvPr id="44" name="Rectangle 30">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45" name="Rectangle 32">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3A52C67-A261-F94C-AA9A-30F58EFCA48F}"/>
              </a:ext>
            </a:extLst>
          </p:cNvPr>
          <p:cNvSpPr>
            <a:spLocks noGrp="1"/>
          </p:cNvSpPr>
          <p:nvPr>
            <p:ph idx="1"/>
          </p:nvPr>
        </p:nvSpPr>
        <p:spPr>
          <a:xfrm>
            <a:off x="5351164" y="586822"/>
            <a:ext cx="6002636" cy="1645920"/>
          </a:xfrm>
        </p:spPr>
        <p:txBody>
          <a:bodyPr anchor="ctr">
            <a:normAutofit fontScale="92500" lnSpcReduction="20000"/>
          </a:bodyPr>
          <a:lstStyle/>
          <a:p>
            <a:pPr marL="0" indent="0">
              <a:buNone/>
            </a:pPr>
            <a:r>
              <a:rPr lang="en-US" sz="2400" dirty="0">
                <a:latin typeface="Montserrat" pitchFamily="2" charset="77"/>
              </a:rPr>
              <a:t>Allow us to store </a:t>
            </a:r>
            <a:r>
              <a:rPr lang="en-US" sz="2400" b="1" dirty="0">
                <a:latin typeface="Montserrat" pitchFamily="2" charset="77"/>
              </a:rPr>
              <a:t>multiple values </a:t>
            </a:r>
            <a:r>
              <a:rPr lang="en-US" sz="2400" dirty="0">
                <a:latin typeface="Montserrat" pitchFamily="2" charset="77"/>
              </a:rPr>
              <a:t>in a single place. If  a variable is a box with a value in it, then an array would be a </a:t>
            </a:r>
            <a:r>
              <a:rPr lang="en-US" sz="2400" b="1" dirty="0">
                <a:latin typeface="Montserrat" pitchFamily="2" charset="77"/>
              </a:rPr>
              <a:t>shelf of boxes</a:t>
            </a:r>
            <a:r>
              <a:rPr lang="en-US" sz="2400" dirty="0">
                <a:latin typeface="Montserrat" pitchFamily="2" charset="77"/>
              </a:rPr>
              <a:t>, with values in each box. Write values within </a:t>
            </a:r>
            <a:r>
              <a:rPr lang="en-US" sz="2400" b="1" dirty="0">
                <a:latin typeface="Montserrat" pitchFamily="2" charset="77"/>
              </a:rPr>
              <a:t>square brackets</a:t>
            </a:r>
            <a:r>
              <a:rPr lang="en-US" sz="2400" dirty="0">
                <a:latin typeface="Montserrat" pitchFamily="2" charset="77"/>
              </a:rPr>
              <a:t>, separated by </a:t>
            </a:r>
            <a:r>
              <a:rPr lang="en-US" sz="2400" b="1" dirty="0">
                <a:latin typeface="Montserrat" pitchFamily="2" charset="77"/>
              </a:rPr>
              <a:t>commas</a:t>
            </a:r>
            <a:r>
              <a:rPr lang="en-US" sz="2400" dirty="0">
                <a:latin typeface="Montserrat" pitchFamily="2" charset="77"/>
              </a:rPr>
              <a:t>.</a:t>
            </a:r>
          </a:p>
        </p:txBody>
      </p:sp>
      <p:pic>
        <p:nvPicPr>
          <p:cNvPr id="23" name="Picture 22">
            <a:extLst>
              <a:ext uri="{FF2B5EF4-FFF2-40B4-BE49-F238E27FC236}">
                <a16:creationId xmlns:a16="http://schemas.microsoft.com/office/drawing/2014/main" id="{18E436BD-F7B8-5345-9FBF-F3FFE54D00E3}"/>
              </a:ext>
            </a:extLst>
          </p:cNvPr>
          <p:cNvPicPr>
            <a:picLocks noChangeAspect="1"/>
          </p:cNvPicPr>
          <p:nvPr/>
        </p:nvPicPr>
        <p:blipFill>
          <a:blip r:embed="rId2"/>
          <a:stretch>
            <a:fillRect/>
          </a:stretch>
        </p:blipFill>
        <p:spPr>
          <a:xfrm>
            <a:off x="160021" y="2943288"/>
            <a:ext cx="11871955" cy="1746100"/>
          </a:xfrm>
          <a:prstGeom prst="rect">
            <a:avLst/>
          </a:prstGeom>
        </p:spPr>
      </p:pic>
      <p:sp>
        <p:nvSpPr>
          <p:cNvPr id="25" name="Rectangle 24">
            <a:extLst>
              <a:ext uri="{FF2B5EF4-FFF2-40B4-BE49-F238E27FC236}">
                <a16:creationId xmlns:a16="http://schemas.microsoft.com/office/drawing/2014/main" id="{B7C44BBE-D353-344A-BAD9-F1B570BE278F}"/>
              </a:ext>
            </a:extLst>
          </p:cNvPr>
          <p:cNvSpPr/>
          <p:nvPr/>
        </p:nvSpPr>
        <p:spPr>
          <a:xfrm>
            <a:off x="490408" y="1057739"/>
            <a:ext cx="128016" cy="704088"/>
          </a:xfrm>
          <a:prstGeom prst="rect">
            <a:avLst/>
          </a:prstGeom>
          <a:solidFill>
            <a:srgbClr val="7427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9ACE044-6B6A-EA4C-899F-1A5FE6E6D5F1}"/>
              </a:ext>
            </a:extLst>
          </p:cNvPr>
          <p:cNvSpPr txBox="1"/>
          <p:nvPr/>
        </p:nvSpPr>
        <p:spPr>
          <a:xfrm>
            <a:off x="490408" y="5070849"/>
            <a:ext cx="11103439" cy="1200329"/>
          </a:xfrm>
          <a:prstGeom prst="rect">
            <a:avLst/>
          </a:prstGeom>
          <a:noFill/>
        </p:spPr>
        <p:txBody>
          <a:bodyPr wrap="square" rtlCol="0">
            <a:spAutoFit/>
          </a:bodyPr>
          <a:lstStyle/>
          <a:p>
            <a:r>
              <a:rPr lang="en-US" sz="2400" dirty="0">
                <a:latin typeface="Montserrat" pitchFamily="2" charset="77"/>
              </a:rPr>
              <a:t>In this case, creating three variables for each name isn’t too cumbersome. But what would you do if you had to store 1,000 names? In cases where we need to store data in bulk, we prefer to use arrays.</a:t>
            </a:r>
          </a:p>
        </p:txBody>
      </p:sp>
    </p:spTree>
    <p:extLst>
      <p:ext uri="{BB962C8B-B14F-4D97-AF65-F5344CB8AC3E}">
        <p14:creationId xmlns:p14="http://schemas.microsoft.com/office/powerpoint/2010/main" val="670956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EA4529-9B59-CF46-B228-1DB95F3A0195}"/>
              </a:ext>
            </a:extLst>
          </p:cNvPr>
          <p:cNvPicPr>
            <a:picLocks noChangeAspect="1"/>
          </p:cNvPicPr>
          <p:nvPr/>
        </p:nvPicPr>
        <p:blipFill>
          <a:blip r:embed="rId2"/>
          <a:stretch>
            <a:fillRect/>
          </a:stretch>
        </p:blipFill>
        <p:spPr>
          <a:xfrm>
            <a:off x="860322" y="5101719"/>
            <a:ext cx="10604500" cy="863600"/>
          </a:xfrm>
          <a:prstGeom prst="rect">
            <a:avLst/>
          </a:prstGeom>
        </p:spPr>
      </p:pic>
      <p:sp>
        <p:nvSpPr>
          <p:cNvPr id="2" name="Title 1">
            <a:extLst>
              <a:ext uri="{FF2B5EF4-FFF2-40B4-BE49-F238E27FC236}">
                <a16:creationId xmlns:a16="http://schemas.microsoft.com/office/drawing/2014/main" id="{D7F4AB6E-077E-0547-A144-B115F7C065B1}"/>
              </a:ext>
            </a:extLst>
          </p:cNvPr>
          <p:cNvSpPr>
            <a:spLocks noGrp="1"/>
          </p:cNvSpPr>
          <p:nvPr>
            <p:ph type="title"/>
          </p:nvPr>
        </p:nvSpPr>
        <p:spPr>
          <a:xfrm>
            <a:off x="838200" y="203229"/>
            <a:ext cx="10515600" cy="1325563"/>
          </a:xfrm>
        </p:spPr>
        <p:txBody>
          <a:bodyPr>
            <a:normAutofit/>
          </a:bodyPr>
          <a:lstStyle/>
          <a:p>
            <a:pPr algn="ctr"/>
            <a:r>
              <a:rPr lang="en-US" sz="4800" b="1" dirty="0">
                <a:solidFill>
                  <a:srgbClr val="74276C"/>
                </a:solidFill>
                <a:latin typeface="Montserrat SemiBold" pitchFamily="2" charset="77"/>
              </a:rPr>
              <a:t>Working with arrays</a:t>
            </a:r>
          </a:p>
        </p:txBody>
      </p:sp>
      <p:sp>
        <p:nvSpPr>
          <p:cNvPr id="3" name="Content Placeholder 2">
            <a:extLst>
              <a:ext uri="{FF2B5EF4-FFF2-40B4-BE49-F238E27FC236}">
                <a16:creationId xmlns:a16="http://schemas.microsoft.com/office/drawing/2014/main" id="{CF4E58BF-1CC6-8149-8512-CB2CD19B946D}"/>
              </a:ext>
            </a:extLst>
          </p:cNvPr>
          <p:cNvSpPr>
            <a:spLocks noGrp="1"/>
          </p:cNvSpPr>
          <p:nvPr>
            <p:ph idx="1"/>
          </p:nvPr>
        </p:nvSpPr>
        <p:spPr>
          <a:xfrm>
            <a:off x="838200" y="1354500"/>
            <a:ext cx="10535264" cy="1325563"/>
          </a:xfrm>
        </p:spPr>
        <p:txBody>
          <a:bodyPr>
            <a:normAutofit fontScale="92500"/>
          </a:bodyPr>
          <a:lstStyle/>
          <a:p>
            <a:pPr marL="0" indent="0">
              <a:buNone/>
            </a:pPr>
            <a:r>
              <a:rPr lang="en-US" dirty="0">
                <a:latin typeface="Montserrat" pitchFamily="2" charset="77"/>
              </a:rPr>
              <a:t>Every value in an array has a </a:t>
            </a:r>
            <a:r>
              <a:rPr lang="en-US" b="1" dirty="0">
                <a:latin typeface="Montserrat SemiBold" pitchFamily="2" charset="77"/>
              </a:rPr>
              <a:t>position</a:t>
            </a:r>
            <a:r>
              <a:rPr lang="en-US" dirty="0">
                <a:latin typeface="Montserrat" pitchFamily="2" charset="77"/>
              </a:rPr>
              <a:t> within that array. These positions are numbers that </a:t>
            </a:r>
            <a:r>
              <a:rPr lang="en-US" b="1" dirty="0">
                <a:latin typeface="Montserrat SemiBold" pitchFamily="2" charset="77"/>
              </a:rPr>
              <a:t>start at 0</a:t>
            </a:r>
            <a:r>
              <a:rPr lang="en-US" dirty="0">
                <a:latin typeface="Montserrat" pitchFamily="2" charset="77"/>
              </a:rPr>
              <a:t>. We read/write values in an array by </a:t>
            </a:r>
            <a:r>
              <a:rPr lang="en-US" b="1" dirty="0">
                <a:latin typeface="Montserrat SemiBold" pitchFamily="2" charset="77"/>
              </a:rPr>
              <a:t>indexing</a:t>
            </a:r>
            <a:r>
              <a:rPr lang="en-US" dirty="0">
                <a:latin typeface="Montserrat" pitchFamily="2" charset="77"/>
              </a:rPr>
              <a:t> it at a certain position. </a:t>
            </a:r>
          </a:p>
        </p:txBody>
      </p:sp>
      <p:sp>
        <p:nvSpPr>
          <p:cNvPr id="13" name="TextBox 12">
            <a:extLst>
              <a:ext uri="{FF2B5EF4-FFF2-40B4-BE49-F238E27FC236}">
                <a16:creationId xmlns:a16="http://schemas.microsoft.com/office/drawing/2014/main" id="{99A272EC-0DE8-BA4D-B6C1-DABDFFCDC8C9}"/>
              </a:ext>
            </a:extLst>
          </p:cNvPr>
          <p:cNvSpPr txBox="1"/>
          <p:nvPr/>
        </p:nvSpPr>
        <p:spPr>
          <a:xfrm>
            <a:off x="860322" y="3970969"/>
            <a:ext cx="10530350" cy="954107"/>
          </a:xfrm>
          <a:prstGeom prst="rect">
            <a:avLst/>
          </a:prstGeom>
          <a:noFill/>
        </p:spPr>
        <p:txBody>
          <a:bodyPr wrap="square" rtlCol="0">
            <a:spAutoFit/>
          </a:bodyPr>
          <a:lstStyle/>
          <a:p>
            <a:r>
              <a:rPr lang="en-US" sz="2800" dirty="0">
                <a:latin typeface="Montserrat" pitchFamily="2" charset="77"/>
              </a:rPr>
              <a:t>Index an array by writing the array </a:t>
            </a:r>
            <a:r>
              <a:rPr lang="en-US" sz="2800" b="1" dirty="0">
                <a:latin typeface="Montserrat SemiBold" pitchFamily="2" charset="77"/>
              </a:rPr>
              <a:t>name</a:t>
            </a:r>
            <a:r>
              <a:rPr lang="en-US" sz="2800" dirty="0">
                <a:latin typeface="Montserrat" pitchFamily="2" charset="77"/>
              </a:rPr>
              <a:t>, followed by the </a:t>
            </a:r>
            <a:r>
              <a:rPr lang="en-US" sz="2800" b="1" dirty="0">
                <a:latin typeface="Montserrat SemiBold" pitchFamily="2" charset="77"/>
              </a:rPr>
              <a:t>position</a:t>
            </a:r>
            <a:r>
              <a:rPr lang="en-US" sz="2800" dirty="0">
                <a:latin typeface="Montserrat" pitchFamily="2" charset="77"/>
              </a:rPr>
              <a:t> of the value you want within </a:t>
            </a:r>
            <a:r>
              <a:rPr lang="en-US" sz="2800" b="1" dirty="0">
                <a:latin typeface="Montserrat SemiBold" pitchFamily="2" charset="77"/>
              </a:rPr>
              <a:t>square brackets</a:t>
            </a:r>
            <a:r>
              <a:rPr lang="en-US" sz="2800" dirty="0">
                <a:latin typeface="Montserrat" pitchFamily="2" charset="77"/>
              </a:rPr>
              <a:t>:</a:t>
            </a:r>
          </a:p>
        </p:txBody>
      </p:sp>
      <p:sp>
        <p:nvSpPr>
          <p:cNvPr id="23" name="TextBox 22">
            <a:extLst>
              <a:ext uri="{FF2B5EF4-FFF2-40B4-BE49-F238E27FC236}">
                <a16:creationId xmlns:a16="http://schemas.microsoft.com/office/drawing/2014/main" id="{2D250AF9-47E8-F14B-9D52-5A79D1ED8E18}"/>
              </a:ext>
            </a:extLst>
          </p:cNvPr>
          <p:cNvSpPr txBox="1"/>
          <p:nvPr/>
        </p:nvSpPr>
        <p:spPr>
          <a:xfrm>
            <a:off x="2524435" y="6198623"/>
            <a:ext cx="1740309" cy="400110"/>
          </a:xfrm>
          <a:prstGeom prst="rect">
            <a:avLst/>
          </a:prstGeom>
          <a:noFill/>
        </p:spPr>
        <p:txBody>
          <a:bodyPr wrap="square" rtlCol="0">
            <a:spAutoFit/>
          </a:bodyPr>
          <a:lstStyle/>
          <a:p>
            <a:r>
              <a:rPr lang="en-US" sz="2000" dirty="0">
                <a:latin typeface="Montserrat Medium" pitchFamily="2" charset="77"/>
              </a:rPr>
              <a:t>Array name</a:t>
            </a:r>
          </a:p>
        </p:txBody>
      </p:sp>
      <p:sp>
        <p:nvSpPr>
          <p:cNvPr id="27" name="TextBox 26">
            <a:extLst>
              <a:ext uri="{FF2B5EF4-FFF2-40B4-BE49-F238E27FC236}">
                <a16:creationId xmlns:a16="http://schemas.microsoft.com/office/drawing/2014/main" id="{68E02A58-543E-8F40-B571-12CF997760AB}"/>
              </a:ext>
            </a:extLst>
          </p:cNvPr>
          <p:cNvSpPr txBox="1"/>
          <p:nvPr/>
        </p:nvSpPr>
        <p:spPr>
          <a:xfrm>
            <a:off x="7769946" y="6221081"/>
            <a:ext cx="4168876" cy="369332"/>
          </a:xfrm>
          <a:prstGeom prst="rect">
            <a:avLst/>
          </a:prstGeom>
          <a:noFill/>
        </p:spPr>
        <p:txBody>
          <a:bodyPr wrap="square" rtlCol="0">
            <a:spAutoFit/>
          </a:bodyPr>
          <a:lstStyle/>
          <a:p>
            <a:r>
              <a:rPr lang="en-US" spc="-150" dirty="0">
                <a:latin typeface="Montserrat" pitchFamily="2" charset="77"/>
              </a:rPr>
              <a:t>Position we index within square brackets</a:t>
            </a:r>
          </a:p>
        </p:txBody>
      </p:sp>
      <p:pic>
        <p:nvPicPr>
          <p:cNvPr id="28" name="Picture 27">
            <a:extLst>
              <a:ext uri="{FF2B5EF4-FFF2-40B4-BE49-F238E27FC236}">
                <a16:creationId xmlns:a16="http://schemas.microsoft.com/office/drawing/2014/main" id="{A475EA11-63E4-1940-BA12-CB56DBA58098}"/>
              </a:ext>
            </a:extLst>
          </p:cNvPr>
          <p:cNvPicPr>
            <a:picLocks noChangeAspect="1"/>
          </p:cNvPicPr>
          <p:nvPr/>
        </p:nvPicPr>
        <p:blipFill>
          <a:blip r:embed="rId3"/>
          <a:stretch>
            <a:fillRect/>
          </a:stretch>
        </p:blipFill>
        <p:spPr>
          <a:xfrm>
            <a:off x="860323" y="2819698"/>
            <a:ext cx="10493478" cy="932741"/>
          </a:xfrm>
          <a:prstGeom prst="rect">
            <a:avLst/>
          </a:prstGeom>
        </p:spPr>
      </p:pic>
      <p:sp>
        <p:nvSpPr>
          <p:cNvPr id="29" name="Snip Diagonal Corner of Rectangle 28">
            <a:extLst>
              <a:ext uri="{FF2B5EF4-FFF2-40B4-BE49-F238E27FC236}">
                <a16:creationId xmlns:a16="http://schemas.microsoft.com/office/drawing/2014/main" id="{56FC9F2E-181D-3940-B33F-D578BFDDC846}"/>
              </a:ext>
            </a:extLst>
          </p:cNvPr>
          <p:cNvSpPr/>
          <p:nvPr/>
        </p:nvSpPr>
        <p:spPr>
          <a:xfrm>
            <a:off x="344129" y="216310"/>
            <a:ext cx="11594693" cy="6440129"/>
          </a:xfrm>
          <a:prstGeom prst="snip2DiagRect">
            <a:avLst>
              <a:gd name="adj1" fmla="val 0"/>
              <a:gd name="adj2" fmla="val 4453"/>
            </a:avLst>
          </a:prstGeom>
          <a:noFill/>
          <a:ln w="19050">
            <a:solidFill>
              <a:srgbClr val="7427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urved Connector 17">
            <a:extLst>
              <a:ext uri="{FF2B5EF4-FFF2-40B4-BE49-F238E27FC236}">
                <a16:creationId xmlns:a16="http://schemas.microsoft.com/office/drawing/2014/main" id="{E7AF53E4-33AE-1144-B3D3-956CB6342BA4}"/>
              </a:ext>
            </a:extLst>
          </p:cNvPr>
          <p:cNvCxnSpPr>
            <a:cxnSpLocks/>
          </p:cNvCxnSpPr>
          <p:nvPr/>
        </p:nvCxnSpPr>
        <p:spPr>
          <a:xfrm flipV="1">
            <a:off x="4176254" y="5688037"/>
            <a:ext cx="1659486" cy="735098"/>
          </a:xfrm>
          <a:prstGeom prst="curvedConnector3">
            <a:avLst>
              <a:gd name="adj1" fmla="val 100257"/>
            </a:avLst>
          </a:prstGeom>
          <a:ln w="57150">
            <a:solidFill>
              <a:srgbClr val="F05057"/>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9BAD34C7-2A7F-9345-B5B6-F8F0C9D7072C}"/>
              </a:ext>
            </a:extLst>
          </p:cNvPr>
          <p:cNvCxnSpPr>
            <a:cxnSpLocks/>
          </p:cNvCxnSpPr>
          <p:nvPr/>
        </p:nvCxnSpPr>
        <p:spPr>
          <a:xfrm rot="10800000">
            <a:off x="6943411" y="5775837"/>
            <a:ext cx="831452" cy="647299"/>
          </a:xfrm>
          <a:prstGeom prst="curvedConnector3">
            <a:avLst>
              <a:gd name="adj1" fmla="val 97133"/>
            </a:avLst>
          </a:prstGeom>
          <a:ln w="57150">
            <a:solidFill>
              <a:srgbClr val="F0505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7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C2DD9-5120-AF42-8B6D-D16E56F9E258}"/>
              </a:ext>
            </a:extLst>
          </p:cNvPr>
          <p:cNvSpPr>
            <a:spLocks noGrp="1"/>
          </p:cNvSpPr>
          <p:nvPr>
            <p:ph type="title"/>
          </p:nvPr>
        </p:nvSpPr>
        <p:spPr/>
        <p:txBody>
          <a:bodyPr>
            <a:normAutofit/>
          </a:bodyPr>
          <a:lstStyle/>
          <a:p>
            <a:pPr algn="ctr"/>
            <a:r>
              <a:rPr lang="en-US" sz="4800" b="1" dirty="0">
                <a:solidFill>
                  <a:srgbClr val="74276C"/>
                </a:solidFill>
                <a:latin typeface="Montserrat ExtraBold" pitchFamily="2" charset="77"/>
              </a:rPr>
              <a:t>Comparison Operators</a:t>
            </a:r>
          </a:p>
        </p:txBody>
      </p:sp>
      <p:sp>
        <p:nvSpPr>
          <p:cNvPr id="3" name="Content Placeholder 2">
            <a:extLst>
              <a:ext uri="{FF2B5EF4-FFF2-40B4-BE49-F238E27FC236}">
                <a16:creationId xmlns:a16="http://schemas.microsoft.com/office/drawing/2014/main" id="{F56576A5-6A5D-4345-BC2A-883DBF838F4C}"/>
              </a:ext>
            </a:extLst>
          </p:cNvPr>
          <p:cNvSpPr>
            <a:spLocks noGrp="1"/>
          </p:cNvSpPr>
          <p:nvPr>
            <p:ph idx="1"/>
          </p:nvPr>
        </p:nvSpPr>
        <p:spPr>
          <a:xfrm>
            <a:off x="838200" y="1834100"/>
            <a:ext cx="10515600" cy="747712"/>
          </a:xfrm>
        </p:spPr>
        <p:txBody>
          <a:bodyPr>
            <a:normAutofit fontScale="92500" lnSpcReduction="10000"/>
          </a:bodyPr>
          <a:lstStyle/>
          <a:p>
            <a:pPr marL="0" indent="0">
              <a:buNone/>
            </a:pPr>
            <a:r>
              <a:rPr lang="en-US" dirty="0">
                <a:latin typeface="Montserrat" pitchFamily="2" charset="77"/>
              </a:rPr>
              <a:t>If we want to compare two numbers, we can use one of the following comparison operators:</a:t>
            </a:r>
            <a:endParaRPr lang="en-US" b="1" dirty="0">
              <a:latin typeface="Montserrat SemiBold" pitchFamily="2" charset="77"/>
            </a:endParaRPr>
          </a:p>
        </p:txBody>
      </p:sp>
      <p:sp>
        <p:nvSpPr>
          <p:cNvPr id="5" name="Snip Diagonal Corner of Rectangle 4">
            <a:extLst>
              <a:ext uri="{FF2B5EF4-FFF2-40B4-BE49-F238E27FC236}">
                <a16:creationId xmlns:a16="http://schemas.microsoft.com/office/drawing/2014/main" id="{01C9ED11-D9D6-4144-8195-62CFB6BF0F21}"/>
              </a:ext>
            </a:extLst>
          </p:cNvPr>
          <p:cNvSpPr/>
          <p:nvPr/>
        </p:nvSpPr>
        <p:spPr>
          <a:xfrm>
            <a:off x="344129" y="216310"/>
            <a:ext cx="11484077" cy="6440129"/>
          </a:xfrm>
          <a:prstGeom prst="snip2DiagRect">
            <a:avLst>
              <a:gd name="adj1" fmla="val 0"/>
              <a:gd name="adj2" fmla="val 4453"/>
            </a:avLst>
          </a:prstGeom>
          <a:noFill/>
          <a:ln w="19050">
            <a:solidFill>
              <a:srgbClr val="7427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C8B6D357-3FF9-BE4F-81CE-F97A632EF654}"/>
              </a:ext>
            </a:extLst>
          </p:cNvPr>
          <p:cNvPicPr>
            <a:picLocks noChangeAspect="1"/>
          </p:cNvPicPr>
          <p:nvPr/>
        </p:nvPicPr>
        <p:blipFill>
          <a:blip r:embed="rId2"/>
          <a:stretch>
            <a:fillRect/>
          </a:stretch>
        </p:blipFill>
        <p:spPr>
          <a:xfrm>
            <a:off x="641001" y="3016251"/>
            <a:ext cx="10909997" cy="2605652"/>
          </a:xfrm>
          <a:prstGeom prst="rect">
            <a:avLst/>
          </a:prstGeom>
        </p:spPr>
      </p:pic>
      <p:cxnSp>
        <p:nvCxnSpPr>
          <p:cNvPr id="39" name="Straight Arrow Connector 38">
            <a:extLst>
              <a:ext uri="{FF2B5EF4-FFF2-40B4-BE49-F238E27FC236}">
                <a16:creationId xmlns:a16="http://schemas.microsoft.com/office/drawing/2014/main" id="{E6CE7B88-3449-1C4D-A199-BE980D88AB58}"/>
              </a:ext>
            </a:extLst>
          </p:cNvPr>
          <p:cNvCxnSpPr/>
          <p:nvPr/>
        </p:nvCxnSpPr>
        <p:spPr>
          <a:xfrm flipV="1">
            <a:off x="3401961" y="5476568"/>
            <a:ext cx="0" cy="530942"/>
          </a:xfrm>
          <a:prstGeom prst="straightConnector1">
            <a:avLst/>
          </a:prstGeom>
          <a:ln w="38100">
            <a:solidFill>
              <a:srgbClr val="F05057"/>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AD5F1DE-1281-034E-8B5E-72FFC1C7DE0B}"/>
              </a:ext>
            </a:extLst>
          </p:cNvPr>
          <p:cNvSpPr txBox="1"/>
          <p:nvPr/>
        </p:nvSpPr>
        <p:spPr>
          <a:xfrm>
            <a:off x="1914832" y="5988278"/>
            <a:ext cx="2974258" cy="400110"/>
          </a:xfrm>
          <a:prstGeom prst="rect">
            <a:avLst/>
          </a:prstGeom>
          <a:noFill/>
        </p:spPr>
        <p:txBody>
          <a:bodyPr wrap="square" rtlCol="0">
            <a:spAutoFit/>
          </a:bodyPr>
          <a:lstStyle/>
          <a:p>
            <a:r>
              <a:rPr lang="en-US" sz="2000" dirty="0">
                <a:latin typeface="Montserrat" pitchFamily="2" charset="77"/>
              </a:rPr>
              <a:t>Comparison operator</a:t>
            </a:r>
          </a:p>
        </p:txBody>
      </p:sp>
    </p:spTree>
    <p:extLst>
      <p:ext uri="{BB962C8B-B14F-4D97-AF65-F5344CB8AC3E}">
        <p14:creationId xmlns:p14="http://schemas.microsoft.com/office/powerpoint/2010/main" val="448255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FBEC4AF-7A3F-5242-B2EF-17780E8651A6}"/>
              </a:ext>
            </a:extLst>
          </p:cNvPr>
          <p:cNvSpPr>
            <a:spLocks noGrp="1"/>
          </p:cNvSpPr>
          <p:nvPr>
            <p:ph type="title"/>
          </p:nvPr>
        </p:nvSpPr>
        <p:spPr>
          <a:xfrm>
            <a:off x="1046746" y="586822"/>
            <a:ext cx="3560252" cy="1645920"/>
          </a:xfrm>
        </p:spPr>
        <p:txBody>
          <a:bodyPr>
            <a:normAutofit/>
          </a:bodyPr>
          <a:lstStyle/>
          <a:p>
            <a:r>
              <a:rPr lang="en-US" sz="3600" b="1" dirty="0">
                <a:solidFill>
                  <a:srgbClr val="74276C"/>
                </a:solidFill>
                <a:latin typeface="Montserrat ExtraBold" pitchFamily="2" charset="77"/>
              </a:rPr>
              <a:t>Combining Booleans</a:t>
            </a:r>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07B8673C-2191-664B-8B2C-4EA298C96468}"/>
              </a:ext>
            </a:extLst>
          </p:cNvPr>
          <p:cNvSpPr>
            <a:spLocks noGrp="1"/>
          </p:cNvSpPr>
          <p:nvPr>
            <p:ph idx="1"/>
          </p:nvPr>
        </p:nvSpPr>
        <p:spPr>
          <a:xfrm>
            <a:off x="5351164" y="586822"/>
            <a:ext cx="6002636" cy="1645920"/>
          </a:xfrm>
        </p:spPr>
        <p:txBody>
          <a:bodyPr anchor="ctr">
            <a:normAutofit/>
          </a:bodyPr>
          <a:lstStyle/>
          <a:p>
            <a:pPr marL="0" indent="0">
              <a:buNone/>
            </a:pPr>
            <a:r>
              <a:rPr lang="en-US" sz="2000" dirty="0">
                <a:latin typeface="Montserrat" pitchFamily="2" charset="77"/>
              </a:rPr>
              <a:t>If we want to determine whether a combination of conditions is true or false, we can use </a:t>
            </a:r>
            <a:r>
              <a:rPr lang="en-US" sz="2000" b="1" dirty="0">
                <a:latin typeface="Montserrat SemiBold" pitchFamily="2" charset="77"/>
              </a:rPr>
              <a:t>logical operators</a:t>
            </a:r>
            <a:r>
              <a:rPr lang="en-US" sz="2000" dirty="0">
                <a:latin typeface="Montserrat" pitchFamily="2" charset="77"/>
              </a:rPr>
              <a:t>, which also return Boolean values.</a:t>
            </a:r>
          </a:p>
        </p:txBody>
      </p:sp>
      <p:sp>
        <p:nvSpPr>
          <p:cNvPr id="7" name="TextBox 6">
            <a:extLst>
              <a:ext uri="{FF2B5EF4-FFF2-40B4-BE49-F238E27FC236}">
                <a16:creationId xmlns:a16="http://schemas.microsoft.com/office/drawing/2014/main" id="{19DE91F8-D39E-B243-BEA8-44BBD162CF41}"/>
              </a:ext>
            </a:extLst>
          </p:cNvPr>
          <p:cNvSpPr txBox="1"/>
          <p:nvPr/>
        </p:nvSpPr>
        <p:spPr>
          <a:xfrm>
            <a:off x="490408" y="2819566"/>
            <a:ext cx="11231455" cy="1323439"/>
          </a:xfrm>
          <a:prstGeom prst="rect">
            <a:avLst/>
          </a:prstGeom>
          <a:noFill/>
        </p:spPr>
        <p:txBody>
          <a:bodyPr wrap="square" rtlCol="0">
            <a:spAutoFit/>
          </a:bodyPr>
          <a:lstStyle/>
          <a:p>
            <a:r>
              <a:rPr lang="en-US" sz="2000" dirty="0">
                <a:latin typeface="Montserrat" pitchFamily="2" charset="77"/>
              </a:rPr>
              <a:t>There exist the following logical operators:</a:t>
            </a:r>
          </a:p>
          <a:p>
            <a:pPr marL="285750" indent="-285750">
              <a:buFont typeface="Arial" panose="020B0604020202020204" pitchFamily="34" charset="0"/>
              <a:buChar char="•"/>
            </a:pPr>
            <a:r>
              <a:rPr lang="en-US" sz="2000" dirty="0">
                <a:latin typeface="Montserrat" pitchFamily="2" charset="77"/>
              </a:rPr>
              <a:t>X </a:t>
            </a:r>
            <a:r>
              <a:rPr lang="en-US" sz="2000" b="1" dirty="0">
                <a:latin typeface="Montserrat" pitchFamily="2" charset="77"/>
              </a:rPr>
              <a:t>&amp;&amp;</a:t>
            </a:r>
            <a:r>
              <a:rPr lang="en-US" sz="2000" dirty="0">
                <a:latin typeface="Montserrat" pitchFamily="2" charset="77"/>
              </a:rPr>
              <a:t> Y: True if both X </a:t>
            </a:r>
            <a:r>
              <a:rPr lang="en-US" sz="2000" i="1" dirty="0">
                <a:latin typeface="Montserrat" pitchFamily="2" charset="77"/>
              </a:rPr>
              <a:t>and</a:t>
            </a:r>
            <a:r>
              <a:rPr lang="en-US" sz="2000" dirty="0">
                <a:latin typeface="Montserrat" pitchFamily="2" charset="77"/>
              </a:rPr>
              <a:t> Y are true, and false otherwise</a:t>
            </a:r>
          </a:p>
          <a:p>
            <a:pPr marL="285750" indent="-285750">
              <a:buFont typeface="Arial" panose="020B0604020202020204" pitchFamily="34" charset="0"/>
              <a:buChar char="•"/>
            </a:pPr>
            <a:r>
              <a:rPr lang="en-US" sz="2000" dirty="0">
                <a:latin typeface="Montserrat" pitchFamily="2" charset="77"/>
              </a:rPr>
              <a:t>X </a:t>
            </a:r>
            <a:r>
              <a:rPr lang="en-US" sz="2000" b="1" dirty="0">
                <a:latin typeface="Montserrat" pitchFamily="2" charset="77"/>
              </a:rPr>
              <a:t>||</a:t>
            </a:r>
            <a:r>
              <a:rPr lang="en-US" sz="2000" dirty="0">
                <a:latin typeface="Montserrat" pitchFamily="2" charset="77"/>
              </a:rPr>
              <a:t> Y: True if either X </a:t>
            </a:r>
            <a:r>
              <a:rPr lang="en-US" sz="2000" i="1" dirty="0">
                <a:latin typeface="Montserrat" pitchFamily="2" charset="77"/>
              </a:rPr>
              <a:t>or</a:t>
            </a:r>
            <a:r>
              <a:rPr lang="en-US" sz="2000" dirty="0">
                <a:latin typeface="Montserrat" pitchFamily="2" charset="77"/>
              </a:rPr>
              <a:t> Y are true, and false otherwise</a:t>
            </a:r>
          </a:p>
          <a:p>
            <a:pPr marL="285750" indent="-285750">
              <a:buFont typeface="Arial" panose="020B0604020202020204" pitchFamily="34" charset="0"/>
              <a:buChar char="•"/>
            </a:pPr>
            <a:r>
              <a:rPr lang="en-US" sz="2000" b="1" dirty="0">
                <a:latin typeface="Montserrat" pitchFamily="2" charset="77"/>
              </a:rPr>
              <a:t>!</a:t>
            </a:r>
            <a:r>
              <a:rPr lang="en-US" sz="2000" dirty="0">
                <a:latin typeface="Montserrat" pitchFamily="2" charset="77"/>
              </a:rPr>
              <a:t>X: </a:t>
            </a:r>
            <a:r>
              <a:rPr lang="en-US" sz="2000" i="1" dirty="0">
                <a:latin typeface="Montserrat" pitchFamily="2" charset="77"/>
              </a:rPr>
              <a:t>Invert</a:t>
            </a:r>
            <a:r>
              <a:rPr lang="en-US" sz="2000" dirty="0">
                <a:latin typeface="Montserrat" pitchFamily="2" charset="77"/>
              </a:rPr>
              <a:t> the value of X (true becomes false, false becomes true)</a:t>
            </a:r>
          </a:p>
        </p:txBody>
      </p:sp>
      <p:sp>
        <p:nvSpPr>
          <p:cNvPr id="12" name="Rectangle 11">
            <a:extLst>
              <a:ext uri="{FF2B5EF4-FFF2-40B4-BE49-F238E27FC236}">
                <a16:creationId xmlns:a16="http://schemas.microsoft.com/office/drawing/2014/main" id="{DD1FB6BE-44F0-DE4C-A322-6F290764A134}"/>
              </a:ext>
            </a:extLst>
          </p:cNvPr>
          <p:cNvSpPr/>
          <p:nvPr/>
        </p:nvSpPr>
        <p:spPr>
          <a:xfrm>
            <a:off x="490408" y="1052003"/>
            <a:ext cx="128016" cy="704088"/>
          </a:xfrm>
          <a:prstGeom prst="rect">
            <a:avLst/>
          </a:prstGeom>
          <a:solidFill>
            <a:srgbClr val="7427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52AEE5C-360E-4147-9E96-604A8D2A699A}"/>
              </a:ext>
            </a:extLst>
          </p:cNvPr>
          <p:cNvPicPr>
            <a:picLocks noChangeAspect="1"/>
          </p:cNvPicPr>
          <p:nvPr/>
        </p:nvPicPr>
        <p:blipFill>
          <a:blip r:embed="rId3"/>
          <a:stretch>
            <a:fillRect/>
          </a:stretch>
        </p:blipFill>
        <p:spPr>
          <a:xfrm>
            <a:off x="3031182" y="4830161"/>
            <a:ext cx="5321300" cy="1282700"/>
          </a:xfrm>
          <a:prstGeom prst="rect">
            <a:avLst/>
          </a:prstGeom>
        </p:spPr>
      </p:pic>
      <p:sp>
        <p:nvSpPr>
          <p:cNvPr id="10" name="TextBox 9">
            <a:extLst>
              <a:ext uri="{FF2B5EF4-FFF2-40B4-BE49-F238E27FC236}">
                <a16:creationId xmlns:a16="http://schemas.microsoft.com/office/drawing/2014/main" id="{A773AE76-2311-0D40-843A-0FCDB3B05232}"/>
              </a:ext>
            </a:extLst>
          </p:cNvPr>
          <p:cNvSpPr txBox="1"/>
          <p:nvPr/>
        </p:nvSpPr>
        <p:spPr>
          <a:xfrm>
            <a:off x="3775168" y="4460829"/>
            <a:ext cx="786581" cy="400110"/>
          </a:xfrm>
          <a:prstGeom prst="rect">
            <a:avLst/>
          </a:prstGeom>
          <a:noFill/>
        </p:spPr>
        <p:txBody>
          <a:bodyPr wrap="square" rtlCol="0">
            <a:spAutoFit/>
          </a:bodyPr>
          <a:lstStyle/>
          <a:p>
            <a:r>
              <a:rPr lang="en-US" sz="2000" dirty="0">
                <a:latin typeface="Montserrat" pitchFamily="2" charset="77"/>
              </a:rPr>
              <a:t>true</a:t>
            </a:r>
            <a:endParaRPr lang="en-US" dirty="0">
              <a:latin typeface="Montserrat" pitchFamily="2" charset="77"/>
            </a:endParaRPr>
          </a:p>
        </p:txBody>
      </p:sp>
      <p:sp>
        <p:nvSpPr>
          <p:cNvPr id="16" name="TextBox 15">
            <a:extLst>
              <a:ext uri="{FF2B5EF4-FFF2-40B4-BE49-F238E27FC236}">
                <a16:creationId xmlns:a16="http://schemas.microsoft.com/office/drawing/2014/main" id="{479F7B12-E79D-454B-B8E7-1D0782CB9396}"/>
              </a:ext>
            </a:extLst>
          </p:cNvPr>
          <p:cNvSpPr txBox="1"/>
          <p:nvPr/>
        </p:nvSpPr>
        <p:spPr>
          <a:xfrm>
            <a:off x="5277244" y="4443745"/>
            <a:ext cx="786581" cy="400110"/>
          </a:xfrm>
          <a:prstGeom prst="rect">
            <a:avLst/>
          </a:prstGeom>
          <a:noFill/>
        </p:spPr>
        <p:txBody>
          <a:bodyPr wrap="square" rtlCol="0">
            <a:spAutoFit/>
          </a:bodyPr>
          <a:lstStyle/>
          <a:p>
            <a:r>
              <a:rPr lang="en-US" sz="2000" dirty="0">
                <a:latin typeface="Montserrat" pitchFamily="2" charset="77"/>
              </a:rPr>
              <a:t>AND</a:t>
            </a:r>
          </a:p>
        </p:txBody>
      </p:sp>
      <p:sp>
        <p:nvSpPr>
          <p:cNvPr id="18" name="TextBox 17">
            <a:extLst>
              <a:ext uri="{FF2B5EF4-FFF2-40B4-BE49-F238E27FC236}">
                <a16:creationId xmlns:a16="http://schemas.microsoft.com/office/drawing/2014/main" id="{8DCC343C-A1C1-7047-BE9B-B71F0F265F2F}"/>
              </a:ext>
            </a:extLst>
          </p:cNvPr>
          <p:cNvSpPr txBox="1"/>
          <p:nvPr/>
        </p:nvSpPr>
        <p:spPr>
          <a:xfrm>
            <a:off x="6830579" y="4447381"/>
            <a:ext cx="786581" cy="400110"/>
          </a:xfrm>
          <a:prstGeom prst="rect">
            <a:avLst/>
          </a:prstGeom>
          <a:noFill/>
        </p:spPr>
        <p:txBody>
          <a:bodyPr wrap="square" rtlCol="0">
            <a:spAutoFit/>
          </a:bodyPr>
          <a:lstStyle/>
          <a:p>
            <a:r>
              <a:rPr lang="en-US" sz="2000" dirty="0">
                <a:latin typeface="Montserrat" pitchFamily="2" charset="77"/>
              </a:rPr>
              <a:t>true</a:t>
            </a:r>
          </a:p>
        </p:txBody>
      </p:sp>
      <p:sp>
        <p:nvSpPr>
          <p:cNvPr id="19" name="TextBox 18">
            <a:extLst>
              <a:ext uri="{FF2B5EF4-FFF2-40B4-BE49-F238E27FC236}">
                <a16:creationId xmlns:a16="http://schemas.microsoft.com/office/drawing/2014/main" id="{351BD308-37FB-5043-B419-38E32C9D9C97}"/>
              </a:ext>
            </a:extLst>
          </p:cNvPr>
          <p:cNvSpPr txBox="1"/>
          <p:nvPr/>
        </p:nvSpPr>
        <p:spPr>
          <a:xfrm>
            <a:off x="8741085" y="4447381"/>
            <a:ext cx="786581" cy="400110"/>
          </a:xfrm>
          <a:prstGeom prst="rect">
            <a:avLst/>
          </a:prstGeom>
          <a:noFill/>
        </p:spPr>
        <p:txBody>
          <a:bodyPr wrap="square" rtlCol="0">
            <a:spAutoFit/>
          </a:bodyPr>
          <a:lstStyle/>
          <a:p>
            <a:r>
              <a:rPr lang="en-US" sz="2000" dirty="0">
                <a:latin typeface="Montserrat" pitchFamily="2" charset="77"/>
              </a:rPr>
              <a:t>true</a:t>
            </a:r>
            <a:endParaRPr lang="en-US" dirty="0">
              <a:latin typeface="Montserrat" pitchFamily="2" charset="77"/>
            </a:endParaRPr>
          </a:p>
        </p:txBody>
      </p:sp>
      <p:cxnSp>
        <p:nvCxnSpPr>
          <p:cNvPr id="20" name="Straight Arrow Connector 19">
            <a:extLst>
              <a:ext uri="{FF2B5EF4-FFF2-40B4-BE49-F238E27FC236}">
                <a16:creationId xmlns:a16="http://schemas.microsoft.com/office/drawing/2014/main" id="{3BC75538-6031-A248-824A-2B07EBED1661}"/>
              </a:ext>
            </a:extLst>
          </p:cNvPr>
          <p:cNvCxnSpPr>
            <a:stCxn id="18" idx="3"/>
            <a:endCxn id="19" idx="1"/>
          </p:cNvCxnSpPr>
          <p:nvPr/>
        </p:nvCxnSpPr>
        <p:spPr>
          <a:xfrm>
            <a:off x="7617160" y="4647436"/>
            <a:ext cx="1123925" cy="0"/>
          </a:xfrm>
          <a:prstGeom prst="straightConnector1">
            <a:avLst/>
          </a:prstGeom>
          <a:ln w="12700">
            <a:solidFill>
              <a:srgbClr val="F05057"/>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2CC9210-788A-D346-A162-99FB59EB5C5D}"/>
              </a:ext>
            </a:extLst>
          </p:cNvPr>
          <p:cNvSpPr txBox="1"/>
          <p:nvPr/>
        </p:nvSpPr>
        <p:spPr>
          <a:xfrm>
            <a:off x="3775167" y="6148881"/>
            <a:ext cx="786581" cy="400110"/>
          </a:xfrm>
          <a:prstGeom prst="rect">
            <a:avLst/>
          </a:prstGeom>
          <a:noFill/>
        </p:spPr>
        <p:txBody>
          <a:bodyPr wrap="square" rtlCol="0">
            <a:spAutoFit/>
          </a:bodyPr>
          <a:lstStyle/>
          <a:p>
            <a:r>
              <a:rPr lang="en-US" sz="2000" dirty="0">
                <a:latin typeface="Montserrat" pitchFamily="2" charset="77"/>
              </a:rPr>
              <a:t>false</a:t>
            </a:r>
            <a:endParaRPr lang="en-US" dirty="0">
              <a:latin typeface="Montserrat" pitchFamily="2" charset="77"/>
            </a:endParaRPr>
          </a:p>
        </p:txBody>
      </p:sp>
      <p:sp>
        <p:nvSpPr>
          <p:cNvPr id="22" name="TextBox 21">
            <a:extLst>
              <a:ext uri="{FF2B5EF4-FFF2-40B4-BE49-F238E27FC236}">
                <a16:creationId xmlns:a16="http://schemas.microsoft.com/office/drawing/2014/main" id="{ECE79662-8E33-4F46-9118-BC6980F357C6}"/>
              </a:ext>
            </a:extLst>
          </p:cNvPr>
          <p:cNvSpPr txBox="1"/>
          <p:nvPr/>
        </p:nvSpPr>
        <p:spPr>
          <a:xfrm>
            <a:off x="5277243" y="6156107"/>
            <a:ext cx="786581" cy="400110"/>
          </a:xfrm>
          <a:prstGeom prst="rect">
            <a:avLst/>
          </a:prstGeom>
          <a:noFill/>
        </p:spPr>
        <p:txBody>
          <a:bodyPr wrap="square" rtlCol="0">
            <a:spAutoFit/>
          </a:bodyPr>
          <a:lstStyle/>
          <a:p>
            <a:r>
              <a:rPr lang="en-US" sz="2000" dirty="0">
                <a:latin typeface="Montserrat" pitchFamily="2" charset="77"/>
              </a:rPr>
              <a:t>OR</a:t>
            </a:r>
            <a:endParaRPr lang="en-US" dirty="0">
              <a:latin typeface="Montserrat" pitchFamily="2" charset="77"/>
            </a:endParaRPr>
          </a:p>
        </p:txBody>
      </p:sp>
      <p:sp>
        <p:nvSpPr>
          <p:cNvPr id="23" name="TextBox 22">
            <a:extLst>
              <a:ext uri="{FF2B5EF4-FFF2-40B4-BE49-F238E27FC236}">
                <a16:creationId xmlns:a16="http://schemas.microsoft.com/office/drawing/2014/main" id="{3836DBC2-FEF5-BF49-9CB3-CDF9322ECC0D}"/>
              </a:ext>
            </a:extLst>
          </p:cNvPr>
          <p:cNvSpPr txBox="1"/>
          <p:nvPr/>
        </p:nvSpPr>
        <p:spPr>
          <a:xfrm>
            <a:off x="6749072" y="6156107"/>
            <a:ext cx="786581" cy="400110"/>
          </a:xfrm>
          <a:prstGeom prst="rect">
            <a:avLst/>
          </a:prstGeom>
          <a:noFill/>
        </p:spPr>
        <p:txBody>
          <a:bodyPr wrap="square" rtlCol="0">
            <a:spAutoFit/>
          </a:bodyPr>
          <a:lstStyle/>
          <a:p>
            <a:r>
              <a:rPr lang="en-US" sz="2000" dirty="0">
                <a:latin typeface="Montserrat" pitchFamily="2" charset="77"/>
              </a:rPr>
              <a:t>true</a:t>
            </a:r>
            <a:endParaRPr lang="en-US" dirty="0">
              <a:latin typeface="Montserrat" pitchFamily="2" charset="77"/>
            </a:endParaRPr>
          </a:p>
        </p:txBody>
      </p:sp>
      <p:sp>
        <p:nvSpPr>
          <p:cNvPr id="24" name="TextBox 23">
            <a:extLst>
              <a:ext uri="{FF2B5EF4-FFF2-40B4-BE49-F238E27FC236}">
                <a16:creationId xmlns:a16="http://schemas.microsoft.com/office/drawing/2014/main" id="{B76D1C8D-3D6A-904D-9CB0-5D5A0B30E6F6}"/>
              </a:ext>
            </a:extLst>
          </p:cNvPr>
          <p:cNvSpPr txBox="1"/>
          <p:nvPr/>
        </p:nvSpPr>
        <p:spPr>
          <a:xfrm>
            <a:off x="8741085" y="6156107"/>
            <a:ext cx="786581" cy="400110"/>
          </a:xfrm>
          <a:prstGeom prst="rect">
            <a:avLst/>
          </a:prstGeom>
          <a:noFill/>
        </p:spPr>
        <p:txBody>
          <a:bodyPr wrap="square" rtlCol="0">
            <a:spAutoFit/>
          </a:bodyPr>
          <a:lstStyle/>
          <a:p>
            <a:r>
              <a:rPr lang="en-US" sz="2000" dirty="0">
                <a:latin typeface="Montserrat" pitchFamily="2" charset="77"/>
              </a:rPr>
              <a:t>true</a:t>
            </a:r>
            <a:endParaRPr lang="en-US" dirty="0">
              <a:latin typeface="Montserrat" pitchFamily="2" charset="77"/>
            </a:endParaRPr>
          </a:p>
        </p:txBody>
      </p:sp>
      <p:cxnSp>
        <p:nvCxnSpPr>
          <p:cNvPr id="25" name="Straight Arrow Connector 24">
            <a:extLst>
              <a:ext uri="{FF2B5EF4-FFF2-40B4-BE49-F238E27FC236}">
                <a16:creationId xmlns:a16="http://schemas.microsoft.com/office/drawing/2014/main" id="{65854AE7-0445-4347-8842-8716BFE25C6B}"/>
              </a:ext>
            </a:extLst>
          </p:cNvPr>
          <p:cNvCxnSpPr>
            <a:cxnSpLocks/>
            <a:stCxn id="23" idx="3"/>
            <a:endCxn id="24" idx="1"/>
          </p:cNvCxnSpPr>
          <p:nvPr/>
        </p:nvCxnSpPr>
        <p:spPr>
          <a:xfrm>
            <a:off x="7535653" y="6356162"/>
            <a:ext cx="1205432" cy="0"/>
          </a:xfrm>
          <a:prstGeom prst="straightConnector1">
            <a:avLst/>
          </a:prstGeom>
          <a:ln w="12700">
            <a:solidFill>
              <a:srgbClr val="F0505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2890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07A16-7AE0-8040-9962-3832FC3F9819}"/>
              </a:ext>
            </a:extLst>
          </p:cNvPr>
          <p:cNvSpPr>
            <a:spLocks noGrp="1"/>
          </p:cNvSpPr>
          <p:nvPr>
            <p:ph type="title"/>
          </p:nvPr>
        </p:nvSpPr>
        <p:spPr/>
        <p:txBody>
          <a:bodyPr>
            <a:normAutofit/>
          </a:bodyPr>
          <a:lstStyle/>
          <a:p>
            <a:pPr algn="ctr"/>
            <a:r>
              <a:rPr lang="en-US" sz="4800" b="1" dirty="0">
                <a:solidFill>
                  <a:srgbClr val="74276C"/>
                </a:solidFill>
                <a:latin typeface="Montserrat ExtraBold" pitchFamily="2" charset="77"/>
              </a:rPr>
              <a:t>Conditionals</a:t>
            </a:r>
          </a:p>
        </p:txBody>
      </p:sp>
      <p:sp>
        <p:nvSpPr>
          <p:cNvPr id="3" name="Content Placeholder 2">
            <a:extLst>
              <a:ext uri="{FF2B5EF4-FFF2-40B4-BE49-F238E27FC236}">
                <a16:creationId xmlns:a16="http://schemas.microsoft.com/office/drawing/2014/main" id="{2A37055C-6F65-6840-81F7-5D3042A53E49}"/>
              </a:ext>
            </a:extLst>
          </p:cNvPr>
          <p:cNvSpPr>
            <a:spLocks noGrp="1"/>
          </p:cNvSpPr>
          <p:nvPr>
            <p:ph idx="1"/>
          </p:nvPr>
        </p:nvSpPr>
        <p:spPr>
          <a:xfrm>
            <a:off x="838200" y="1491378"/>
            <a:ext cx="10515600" cy="1325563"/>
          </a:xfrm>
        </p:spPr>
        <p:txBody>
          <a:bodyPr/>
          <a:lstStyle/>
          <a:p>
            <a:pPr marL="0" indent="0">
              <a:buNone/>
            </a:pPr>
            <a:r>
              <a:rPr lang="en-US" dirty="0">
                <a:latin typeface="Montserrat" pitchFamily="2" charset="77"/>
              </a:rPr>
              <a:t>If we want to make decisions based on some conditions, we use </a:t>
            </a:r>
            <a:r>
              <a:rPr lang="en-US" b="1" dirty="0">
                <a:latin typeface="Montserrat SemiBold" pitchFamily="2" charset="77"/>
              </a:rPr>
              <a:t>conditional statements</a:t>
            </a:r>
            <a:r>
              <a:rPr lang="en-US" dirty="0">
                <a:latin typeface="Montserrat" pitchFamily="2" charset="77"/>
              </a:rPr>
              <a:t>. For example, you can only enter a bar if you’re 18 or above</a:t>
            </a:r>
          </a:p>
        </p:txBody>
      </p:sp>
      <p:sp>
        <p:nvSpPr>
          <p:cNvPr id="4" name="Snip Diagonal Corner of Rectangle 3">
            <a:extLst>
              <a:ext uri="{FF2B5EF4-FFF2-40B4-BE49-F238E27FC236}">
                <a16:creationId xmlns:a16="http://schemas.microsoft.com/office/drawing/2014/main" id="{822D65BB-8673-3A49-8CCA-208110538AB8}"/>
              </a:ext>
            </a:extLst>
          </p:cNvPr>
          <p:cNvSpPr/>
          <p:nvPr/>
        </p:nvSpPr>
        <p:spPr>
          <a:xfrm>
            <a:off x="344129" y="216310"/>
            <a:ext cx="11484077" cy="6440129"/>
          </a:xfrm>
          <a:prstGeom prst="snip2DiagRect">
            <a:avLst>
              <a:gd name="adj1" fmla="val 0"/>
              <a:gd name="adj2" fmla="val 4453"/>
            </a:avLst>
          </a:prstGeom>
          <a:noFill/>
          <a:ln w="19050">
            <a:solidFill>
              <a:srgbClr val="7427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485EE61-7609-3441-B4FB-EB61F13D8676}"/>
              </a:ext>
            </a:extLst>
          </p:cNvPr>
          <p:cNvPicPr>
            <a:picLocks noChangeAspect="1"/>
          </p:cNvPicPr>
          <p:nvPr/>
        </p:nvPicPr>
        <p:blipFill>
          <a:blip r:embed="rId3"/>
          <a:stretch>
            <a:fillRect/>
          </a:stretch>
        </p:blipFill>
        <p:spPr>
          <a:xfrm>
            <a:off x="1257300" y="3397038"/>
            <a:ext cx="9677400" cy="2921000"/>
          </a:xfrm>
          <a:prstGeom prst="rect">
            <a:avLst/>
          </a:prstGeom>
        </p:spPr>
      </p:pic>
      <p:cxnSp>
        <p:nvCxnSpPr>
          <p:cNvPr id="7" name="Curved Connector 6">
            <a:extLst>
              <a:ext uri="{FF2B5EF4-FFF2-40B4-BE49-F238E27FC236}">
                <a16:creationId xmlns:a16="http://schemas.microsoft.com/office/drawing/2014/main" id="{9A7C8E5F-51CB-DB42-B2FF-FB2BA82300D8}"/>
              </a:ext>
            </a:extLst>
          </p:cNvPr>
          <p:cNvCxnSpPr/>
          <p:nvPr/>
        </p:nvCxnSpPr>
        <p:spPr>
          <a:xfrm rot="10800000" flipV="1">
            <a:off x="3466681" y="3213674"/>
            <a:ext cx="1014884" cy="344156"/>
          </a:xfrm>
          <a:prstGeom prst="curvedConnector3">
            <a:avLst>
              <a:gd name="adj1" fmla="val 98515"/>
            </a:avLst>
          </a:prstGeom>
          <a:ln w="57150">
            <a:solidFill>
              <a:srgbClr val="F05057"/>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760C722-4E5E-6546-A463-C4790D2D0A41}"/>
              </a:ext>
            </a:extLst>
          </p:cNvPr>
          <p:cNvSpPr txBox="1"/>
          <p:nvPr/>
        </p:nvSpPr>
        <p:spPr>
          <a:xfrm>
            <a:off x="4481565" y="3029008"/>
            <a:ext cx="3098245" cy="369332"/>
          </a:xfrm>
          <a:prstGeom prst="rect">
            <a:avLst/>
          </a:prstGeom>
          <a:noFill/>
        </p:spPr>
        <p:txBody>
          <a:bodyPr wrap="square" rtlCol="0">
            <a:spAutoFit/>
          </a:bodyPr>
          <a:lstStyle/>
          <a:p>
            <a:r>
              <a:rPr lang="en-US" spc="-150" dirty="0">
                <a:latin typeface="Montserrat" pitchFamily="2" charset="77"/>
              </a:rPr>
              <a:t>Condition you want to check</a:t>
            </a:r>
          </a:p>
        </p:txBody>
      </p:sp>
      <p:cxnSp>
        <p:nvCxnSpPr>
          <p:cNvPr id="11" name="Curved Connector 10">
            <a:extLst>
              <a:ext uri="{FF2B5EF4-FFF2-40B4-BE49-F238E27FC236}">
                <a16:creationId xmlns:a16="http://schemas.microsoft.com/office/drawing/2014/main" id="{8E9EB06B-96B8-474C-874E-FAB30281B4B2}"/>
              </a:ext>
            </a:extLst>
          </p:cNvPr>
          <p:cNvCxnSpPr/>
          <p:nvPr/>
        </p:nvCxnSpPr>
        <p:spPr>
          <a:xfrm rot="5400000">
            <a:off x="8548351" y="3041853"/>
            <a:ext cx="1291783" cy="1266092"/>
          </a:xfrm>
          <a:prstGeom prst="curvedConnector3">
            <a:avLst>
              <a:gd name="adj1" fmla="val 99783"/>
            </a:avLst>
          </a:prstGeom>
          <a:ln w="57150">
            <a:solidFill>
              <a:srgbClr val="F05057"/>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DD06A36-A288-8D40-BF65-FCAB31C89146}"/>
              </a:ext>
            </a:extLst>
          </p:cNvPr>
          <p:cNvSpPr txBox="1"/>
          <p:nvPr/>
        </p:nvSpPr>
        <p:spPr>
          <a:xfrm>
            <a:off x="8278166" y="2689305"/>
            <a:ext cx="3098245" cy="369332"/>
          </a:xfrm>
          <a:prstGeom prst="rect">
            <a:avLst/>
          </a:prstGeom>
          <a:noFill/>
        </p:spPr>
        <p:txBody>
          <a:bodyPr wrap="square" rtlCol="0">
            <a:spAutoFit/>
          </a:bodyPr>
          <a:lstStyle/>
          <a:p>
            <a:r>
              <a:rPr lang="en-US" spc="-150" dirty="0">
                <a:latin typeface="Montserrat" pitchFamily="2" charset="77"/>
              </a:rPr>
              <a:t>What to do if condition is </a:t>
            </a:r>
            <a:r>
              <a:rPr lang="en-US" b="1" spc="-150" dirty="0">
                <a:latin typeface="Montserrat" pitchFamily="2" charset="77"/>
              </a:rPr>
              <a:t>true</a:t>
            </a:r>
          </a:p>
        </p:txBody>
      </p:sp>
      <p:cxnSp>
        <p:nvCxnSpPr>
          <p:cNvPr id="21" name="Curved Connector 20">
            <a:extLst>
              <a:ext uri="{FF2B5EF4-FFF2-40B4-BE49-F238E27FC236}">
                <a16:creationId xmlns:a16="http://schemas.microsoft.com/office/drawing/2014/main" id="{9727C98C-62B5-624F-85D0-88C1723CF55B}"/>
              </a:ext>
            </a:extLst>
          </p:cNvPr>
          <p:cNvCxnSpPr>
            <a:cxnSpLocks/>
            <a:stCxn id="24" idx="1"/>
          </p:cNvCxnSpPr>
          <p:nvPr/>
        </p:nvCxnSpPr>
        <p:spPr>
          <a:xfrm rot="10800000">
            <a:off x="5365822" y="5664041"/>
            <a:ext cx="750276" cy="815336"/>
          </a:xfrm>
          <a:prstGeom prst="curvedConnector2">
            <a:avLst/>
          </a:prstGeom>
          <a:ln w="57150">
            <a:solidFill>
              <a:srgbClr val="F05057"/>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B5F9051-5D74-ED4F-8334-FC710AE6A3D9}"/>
              </a:ext>
            </a:extLst>
          </p:cNvPr>
          <p:cNvSpPr txBox="1"/>
          <p:nvPr/>
        </p:nvSpPr>
        <p:spPr>
          <a:xfrm>
            <a:off x="6116098" y="6294711"/>
            <a:ext cx="3731288" cy="369332"/>
          </a:xfrm>
          <a:prstGeom prst="rect">
            <a:avLst/>
          </a:prstGeom>
          <a:noFill/>
        </p:spPr>
        <p:txBody>
          <a:bodyPr wrap="square" rtlCol="0">
            <a:spAutoFit/>
          </a:bodyPr>
          <a:lstStyle/>
          <a:p>
            <a:r>
              <a:rPr lang="en-US" spc="-150" dirty="0">
                <a:latin typeface="Montserrat" pitchFamily="2" charset="77"/>
              </a:rPr>
              <a:t>What to do if condition is </a:t>
            </a:r>
            <a:r>
              <a:rPr lang="en-US" b="1" spc="-150" dirty="0">
                <a:latin typeface="Montserrat" pitchFamily="2" charset="77"/>
              </a:rPr>
              <a:t>false</a:t>
            </a:r>
          </a:p>
        </p:txBody>
      </p:sp>
    </p:spTree>
    <p:extLst>
      <p:ext uri="{BB962C8B-B14F-4D97-AF65-F5344CB8AC3E}">
        <p14:creationId xmlns:p14="http://schemas.microsoft.com/office/powerpoint/2010/main" val="4058791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74276C"/>
            </a:gs>
            <a:gs pos="23000">
              <a:srgbClr val="913067"/>
            </a:gs>
            <a:gs pos="35000">
              <a:srgbClr val="913067"/>
            </a:gs>
            <a:gs pos="100000">
              <a:srgbClr val="F05057"/>
            </a:gs>
          </a:gsLst>
          <a:lin ang="21594000" scaled="0"/>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F73C35-1EA0-AD44-84BE-152AC81A1F92}"/>
              </a:ext>
            </a:extLst>
          </p:cNvPr>
          <p:cNvSpPr txBox="1"/>
          <p:nvPr/>
        </p:nvSpPr>
        <p:spPr>
          <a:xfrm>
            <a:off x="417009" y="691009"/>
            <a:ext cx="10993120" cy="1077218"/>
          </a:xfrm>
          <a:prstGeom prst="rect">
            <a:avLst/>
          </a:prstGeom>
          <a:noFill/>
        </p:spPr>
        <p:txBody>
          <a:bodyPr wrap="square" rtlCol="0">
            <a:spAutoFit/>
          </a:bodyPr>
          <a:lstStyle/>
          <a:p>
            <a:r>
              <a:rPr lang="en-US" sz="3200" b="1" dirty="0">
                <a:solidFill>
                  <a:schemeClr val="bg1"/>
                </a:solidFill>
                <a:latin typeface="Montserrat SemiBold" pitchFamily="2" charset="77"/>
              </a:rPr>
              <a:t>What would be the output if the following code was run?</a:t>
            </a:r>
          </a:p>
        </p:txBody>
      </p:sp>
      <p:pic>
        <p:nvPicPr>
          <p:cNvPr id="10" name="Picture 9" descr="A picture containing drawing&#10;&#10;Description automatically generated">
            <a:extLst>
              <a:ext uri="{FF2B5EF4-FFF2-40B4-BE49-F238E27FC236}">
                <a16:creationId xmlns:a16="http://schemas.microsoft.com/office/drawing/2014/main" id="{152EC21A-81C0-2849-BF5F-1F3BEA049E42}"/>
              </a:ext>
            </a:extLst>
          </p:cNvPr>
          <p:cNvPicPr>
            <a:picLocks noChangeAspect="1"/>
          </p:cNvPicPr>
          <p:nvPr/>
        </p:nvPicPr>
        <p:blipFill>
          <a:blip r:embed="rId2"/>
          <a:stretch>
            <a:fillRect/>
          </a:stretch>
        </p:blipFill>
        <p:spPr>
          <a:xfrm>
            <a:off x="10952351" y="152400"/>
            <a:ext cx="1077218" cy="1077218"/>
          </a:xfrm>
          <a:prstGeom prst="rect">
            <a:avLst/>
          </a:prstGeom>
        </p:spPr>
      </p:pic>
      <p:pic>
        <p:nvPicPr>
          <p:cNvPr id="2" name="Picture 1">
            <a:extLst>
              <a:ext uri="{FF2B5EF4-FFF2-40B4-BE49-F238E27FC236}">
                <a16:creationId xmlns:a16="http://schemas.microsoft.com/office/drawing/2014/main" id="{CBE63D62-8FFE-2E4A-99B8-57FA2D5E8AD8}"/>
              </a:ext>
            </a:extLst>
          </p:cNvPr>
          <p:cNvPicPr>
            <a:picLocks noChangeAspect="1"/>
          </p:cNvPicPr>
          <p:nvPr/>
        </p:nvPicPr>
        <p:blipFill>
          <a:blip r:embed="rId3"/>
          <a:stretch>
            <a:fillRect/>
          </a:stretch>
        </p:blipFill>
        <p:spPr>
          <a:xfrm>
            <a:off x="2385926" y="2342761"/>
            <a:ext cx="7420148" cy="3824230"/>
          </a:xfrm>
          <a:prstGeom prst="rect">
            <a:avLst/>
          </a:prstGeom>
        </p:spPr>
      </p:pic>
    </p:spTree>
    <p:extLst>
      <p:ext uri="{BB962C8B-B14F-4D97-AF65-F5344CB8AC3E}">
        <p14:creationId xmlns:p14="http://schemas.microsoft.com/office/powerpoint/2010/main" val="3071780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74276C"/>
            </a:gs>
            <a:gs pos="23000">
              <a:srgbClr val="913067"/>
            </a:gs>
            <a:gs pos="35000">
              <a:srgbClr val="913067"/>
            </a:gs>
            <a:gs pos="100000">
              <a:srgbClr val="F05057"/>
            </a:gs>
          </a:gsLst>
          <a:lin ang="21594000" scaled="0"/>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F73C35-1EA0-AD44-84BE-152AC81A1F92}"/>
              </a:ext>
            </a:extLst>
          </p:cNvPr>
          <p:cNvSpPr txBox="1"/>
          <p:nvPr/>
        </p:nvSpPr>
        <p:spPr>
          <a:xfrm>
            <a:off x="497840" y="2143760"/>
            <a:ext cx="10993120" cy="3108543"/>
          </a:xfrm>
          <a:prstGeom prst="rect">
            <a:avLst/>
          </a:prstGeom>
          <a:noFill/>
        </p:spPr>
        <p:txBody>
          <a:bodyPr wrap="square" rtlCol="0">
            <a:spAutoFit/>
          </a:bodyPr>
          <a:lstStyle/>
          <a:p>
            <a:r>
              <a:rPr lang="en-US" sz="2800" b="1" dirty="0">
                <a:solidFill>
                  <a:schemeClr val="bg1"/>
                </a:solidFill>
                <a:latin typeface="Montserrat SemiBold" pitchFamily="2" charset="77"/>
              </a:rPr>
              <a:t>Create an array of any 3 numbers and write a program that </a:t>
            </a:r>
            <a:r>
              <a:rPr lang="en-US" sz="2800" b="1" dirty="0" err="1">
                <a:solidFill>
                  <a:schemeClr val="bg1"/>
                </a:solidFill>
                <a:latin typeface="Montserrat SemiBold" pitchFamily="2" charset="77"/>
              </a:rPr>
              <a:t>console.logs</a:t>
            </a:r>
            <a:r>
              <a:rPr lang="en-US" sz="2800" b="1" dirty="0">
                <a:solidFill>
                  <a:schemeClr val="bg1"/>
                </a:solidFill>
                <a:latin typeface="Montserrat SemiBold" pitchFamily="2" charset="77"/>
              </a:rPr>
              <a:t> the largest of the numbers</a:t>
            </a:r>
          </a:p>
          <a:p>
            <a:endParaRPr lang="en-US" sz="2800" b="1" dirty="0">
              <a:solidFill>
                <a:schemeClr val="bg1"/>
              </a:solidFill>
              <a:latin typeface="Montserrat SemiBold" pitchFamily="2" charset="77"/>
            </a:endParaRPr>
          </a:p>
          <a:p>
            <a:r>
              <a:rPr lang="en-US" sz="2800" b="1" dirty="0">
                <a:solidFill>
                  <a:schemeClr val="bg1"/>
                </a:solidFill>
                <a:latin typeface="Montserrat SemiBold" pitchFamily="2" charset="77"/>
              </a:rPr>
              <a:t>Try changing the order of the numbers</a:t>
            </a:r>
          </a:p>
          <a:p>
            <a:endParaRPr lang="en-US" sz="2800" b="1" dirty="0">
              <a:solidFill>
                <a:schemeClr val="bg1"/>
              </a:solidFill>
              <a:latin typeface="Montserrat SemiBold" pitchFamily="2" charset="77"/>
            </a:endParaRPr>
          </a:p>
          <a:p>
            <a:r>
              <a:rPr lang="en-US" sz="2800" b="1" dirty="0">
                <a:solidFill>
                  <a:schemeClr val="bg1"/>
                </a:solidFill>
                <a:latin typeface="Montserrat SemiBold" pitchFamily="2" charset="77"/>
              </a:rPr>
              <a:t>What if two of the numbers were the same? Does your code still work?</a:t>
            </a:r>
          </a:p>
        </p:txBody>
      </p:sp>
      <p:pic>
        <p:nvPicPr>
          <p:cNvPr id="9" name="Graphic 8" descr="Puzzle">
            <a:extLst>
              <a:ext uri="{FF2B5EF4-FFF2-40B4-BE49-F238E27FC236}">
                <a16:creationId xmlns:a16="http://schemas.microsoft.com/office/drawing/2014/main" id="{2AA2D094-642D-CF48-A0F4-26C497B4F2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38503" y="91709"/>
            <a:ext cx="1334787" cy="1334787"/>
          </a:xfrm>
          <a:prstGeom prst="rect">
            <a:avLst/>
          </a:prstGeom>
        </p:spPr>
      </p:pic>
    </p:spTree>
    <p:extLst>
      <p:ext uri="{BB962C8B-B14F-4D97-AF65-F5344CB8AC3E}">
        <p14:creationId xmlns:p14="http://schemas.microsoft.com/office/powerpoint/2010/main" val="40462334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24">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6" name="Rectangle 26">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63B7EF6-F6EE-DC4A-87E5-F36C39F2A75B}"/>
              </a:ext>
            </a:extLst>
          </p:cNvPr>
          <p:cNvSpPr>
            <a:spLocks noGrp="1"/>
          </p:cNvSpPr>
          <p:nvPr>
            <p:ph type="title"/>
          </p:nvPr>
        </p:nvSpPr>
        <p:spPr>
          <a:xfrm>
            <a:off x="841247" y="978619"/>
            <a:ext cx="3410712" cy="1106424"/>
          </a:xfrm>
        </p:spPr>
        <p:txBody>
          <a:bodyPr>
            <a:normAutofit/>
          </a:bodyPr>
          <a:lstStyle/>
          <a:p>
            <a:r>
              <a:rPr lang="en-US" sz="4000" b="1" dirty="0">
                <a:solidFill>
                  <a:srgbClr val="74276C"/>
                </a:solidFill>
                <a:latin typeface="Montserrat ExtraBold" pitchFamily="2" charset="77"/>
              </a:rPr>
              <a:t>While loops</a:t>
            </a:r>
          </a:p>
        </p:txBody>
      </p:sp>
      <p:sp>
        <p:nvSpPr>
          <p:cNvPr id="37" name="Rectangle 28">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8" name="Rectangle 30">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FFD22BB-EACB-E94B-BE48-54410D10D78A}"/>
              </a:ext>
            </a:extLst>
          </p:cNvPr>
          <p:cNvSpPr>
            <a:spLocks noGrp="1"/>
          </p:cNvSpPr>
          <p:nvPr>
            <p:ph idx="1"/>
          </p:nvPr>
        </p:nvSpPr>
        <p:spPr>
          <a:xfrm>
            <a:off x="841248" y="2252870"/>
            <a:ext cx="3412219" cy="3560251"/>
          </a:xfrm>
        </p:spPr>
        <p:txBody>
          <a:bodyPr>
            <a:normAutofit/>
          </a:bodyPr>
          <a:lstStyle/>
          <a:p>
            <a:pPr marL="0" indent="0">
              <a:buNone/>
            </a:pPr>
            <a:r>
              <a:rPr lang="en-US" sz="2000" dirty="0">
                <a:latin typeface="Montserrat" pitchFamily="2" charset="77"/>
              </a:rPr>
              <a:t>If you want to execute some code </a:t>
            </a:r>
            <a:r>
              <a:rPr lang="en-US" sz="2000" b="1" dirty="0">
                <a:latin typeface="Montserrat" pitchFamily="2" charset="77"/>
              </a:rPr>
              <a:t>while</a:t>
            </a:r>
            <a:r>
              <a:rPr lang="en-US" sz="2000" dirty="0">
                <a:latin typeface="Montserrat" pitchFamily="2" charset="77"/>
              </a:rPr>
              <a:t> a certain condition is true, we can use </a:t>
            </a:r>
            <a:r>
              <a:rPr lang="en-US" sz="2000" b="1" dirty="0">
                <a:latin typeface="Montserrat" pitchFamily="2" charset="77"/>
              </a:rPr>
              <a:t>while loops</a:t>
            </a:r>
            <a:r>
              <a:rPr lang="en-US" sz="2000" dirty="0">
                <a:latin typeface="Montserrat" pitchFamily="2" charset="77"/>
              </a:rPr>
              <a:t>. Your program will run the code inside the while loop as long as the condition is </a:t>
            </a:r>
            <a:r>
              <a:rPr lang="en-US" sz="2000" b="1" dirty="0">
                <a:latin typeface="Montserrat" pitchFamily="2" charset="77"/>
              </a:rPr>
              <a:t>true</a:t>
            </a:r>
            <a:r>
              <a:rPr lang="en-US" sz="2000" dirty="0">
                <a:latin typeface="Montserrat" pitchFamily="2" charset="77"/>
              </a:rPr>
              <a:t>.</a:t>
            </a:r>
          </a:p>
          <a:p>
            <a:pPr marL="0" indent="0">
              <a:buNone/>
            </a:pPr>
            <a:endParaRPr lang="en-US" sz="2000" b="1" dirty="0">
              <a:latin typeface="Montserrat" pitchFamily="2" charset="77"/>
            </a:endParaRPr>
          </a:p>
          <a:p>
            <a:pPr marL="0" indent="0">
              <a:buNone/>
            </a:pPr>
            <a:r>
              <a:rPr lang="en-US" sz="2000" dirty="0">
                <a:latin typeface="Montserrat" pitchFamily="2" charset="77"/>
              </a:rPr>
              <a:t>What happens if the condition is always true?</a:t>
            </a:r>
          </a:p>
        </p:txBody>
      </p:sp>
      <p:pic>
        <p:nvPicPr>
          <p:cNvPr id="9" name="Picture 8">
            <a:extLst>
              <a:ext uri="{FF2B5EF4-FFF2-40B4-BE49-F238E27FC236}">
                <a16:creationId xmlns:a16="http://schemas.microsoft.com/office/drawing/2014/main" id="{FB266826-4F85-6B44-8D2D-6B17AD584A1F}"/>
              </a:ext>
            </a:extLst>
          </p:cNvPr>
          <p:cNvPicPr>
            <a:picLocks noChangeAspect="1"/>
          </p:cNvPicPr>
          <p:nvPr/>
        </p:nvPicPr>
        <p:blipFill>
          <a:blip r:embed="rId2"/>
          <a:stretch>
            <a:fillRect/>
          </a:stretch>
        </p:blipFill>
        <p:spPr>
          <a:xfrm>
            <a:off x="5098533" y="1472995"/>
            <a:ext cx="6791825" cy="3912009"/>
          </a:xfrm>
          <a:prstGeom prst="rect">
            <a:avLst/>
          </a:prstGeom>
        </p:spPr>
      </p:pic>
      <p:sp>
        <p:nvSpPr>
          <p:cNvPr id="24" name="Rectangle 23">
            <a:extLst>
              <a:ext uri="{FF2B5EF4-FFF2-40B4-BE49-F238E27FC236}">
                <a16:creationId xmlns:a16="http://schemas.microsoft.com/office/drawing/2014/main" id="{17551D7C-B945-4E42-A7F8-10D62E7EA416}"/>
              </a:ext>
            </a:extLst>
          </p:cNvPr>
          <p:cNvSpPr/>
          <p:nvPr/>
        </p:nvSpPr>
        <p:spPr>
          <a:xfrm>
            <a:off x="340240" y="1171300"/>
            <a:ext cx="128016" cy="704088"/>
          </a:xfrm>
          <a:prstGeom prst="rect">
            <a:avLst/>
          </a:prstGeom>
          <a:solidFill>
            <a:srgbClr val="7427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Curved Connector 10">
            <a:extLst>
              <a:ext uri="{FF2B5EF4-FFF2-40B4-BE49-F238E27FC236}">
                <a16:creationId xmlns:a16="http://schemas.microsoft.com/office/drawing/2014/main" id="{77871998-D6BB-8C48-BD4B-53EC4B89E78F}"/>
              </a:ext>
            </a:extLst>
          </p:cNvPr>
          <p:cNvCxnSpPr>
            <a:cxnSpLocks/>
          </p:cNvCxnSpPr>
          <p:nvPr/>
        </p:nvCxnSpPr>
        <p:spPr>
          <a:xfrm rot="5400000">
            <a:off x="7519013" y="1309131"/>
            <a:ext cx="1360885" cy="1085222"/>
          </a:xfrm>
          <a:prstGeom prst="curvedConnector3">
            <a:avLst/>
          </a:prstGeom>
          <a:ln w="57150">
            <a:solidFill>
              <a:srgbClr val="F05057"/>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4197277-6BC1-3B41-9889-9188A9CB928D}"/>
              </a:ext>
            </a:extLst>
          </p:cNvPr>
          <p:cNvSpPr txBox="1"/>
          <p:nvPr/>
        </p:nvSpPr>
        <p:spPr>
          <a:xfrm>
            <a:off x="6953460" y="801967"/>
            <a:ext cx="3577213" cy="369332"/>
          </a:xfrm>
          <a:prstGeom prst="rect">
            <a:avLst/>
          </a:prstGeom>
          <a:noFill/>
        </p:spPr>
        <p:txBody>
          <a:bodyPr wrap="square" rtlCol="0">
            <a:spAutoFit/>
          </a:bodyPr>
          <a:lstStyle/>
          <a:p>
            <a:r>
              <a:rPr lang="en-US" dirty="0">
                <a:latin typeface="Montserrat" pitchFamily="2" charset="77"/>
              </a:rPr>
              <a:t>Condition you want to check</a:t>
            </a:r>
          </a:p>
        </p:txBody>
      </p:sp>
      <p:cxnSp>
        <p:nvCxnSpPr>
          <p:cNvPr id="30" name="Curved Connector 29">
            <a:extLst>
              <a:ext uri="{FF2B5EF4-FFF2-40B4-BE49-F238E27FC236}">
                <a16:creationId xmlns:a16="http://schemas.microsoft.com/office/drawing/2014/main" id="{A956D817-38C1-C04C-B69F-8EA83586B82B}"/>
              </a:ext>
            </a:extLst>
          </p:cNvPr>
          <p:cNvCxnSpPr/>
          <p:nvPr/>
        </p:nvCxnSpPr>
        <p:spPr>
          <a:xfrm rot="16200000" flipV="1">
            <a:off x="7591530" y="5411037"/>
            <a:ext cx="783772" cy="432079"/>
          </a:xfrm>
          <a:prstGeom prst="curvedConnector3">
            <a:avLst/>
          </a:prstGeom>
          <a:ln w="57150">
            <a:solidFill>
              <a:srgbClr val="F05057"/>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2252C58-3FDF-C741-9BFF-6731D69D2ED8}"/>
              </a:ext>
            </a:extLst>
          </p:cNvPr>
          <p:cNvSpPr txBox="1"/>
          <p:nvPr/>
        </p:nvSpPr>
        <p:spPr>
          <a:xfrm>
            <a:off x="6320413" y="6018963"/>
            <a:ext cx="3758084" cy="646331"/>
          </a:xfrm>
          <a:prstGeom prst="rect">
            <a:avLst/>
          </a:prstGeom>
          <a:noFill/>
        </p:spPr>
        <p:txBody>
          <a:bodyPr wrap="square" rtlCol="0">
            <a:spAutoFit/>
          </a:bodyPr>
          <a:lstStyle/>
          <a:p>
            <a:r>
              <a:rPr lang="en-US" dirty="0">
                <a:latin typeface="Montserrat" pitchFamily="2" charset="77"/>
              </a:rPr>
              <a:t>This code only runs if condition becomes false (i.e. age &gt; 18)</a:t>
            </a:r>
          </a:p>
        </p:txBody>
      </p:sp>
    </p:spTree>
    <p:extLst>
      <p:ext uri="{BB962C8B-B14F-4D97-AF65-F5344CB8AC3E}">
        <p14:creationId xmlns:p14="http://schemas.microsoft.com/office/powerpoint/2010/main" val="3210813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74276C"/>
            </a:gs>
            <a:gs pos="23000">
              <a:srgbClr val="913067"/>
            </a:gs>
            <a:gs pos="35000">
              <a:srgbClr val="913067"/>
            </a:gs>
            <a:gs pos="100000">
              <a:srgbClr val="F05057"/>
            </a:gs>
          </a:gsLst>
          <a:lin ang="21594000" scaled="0"/>
          <a:tileRect/>
        </a:gradFill>
        <a:effectLst/>
      </p:bgPr>
    </p:bg>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6FFB1544-B7C3-B840-84DA-9F54B9D24A84}"/>
              </a:ext>
            </a:extLst>
          </p:cNvPr>
          <p:cNvPicPr>
            <a:picLocks noChangeAspect="1"/>
          </p:cNvPicPr>
          <p:nvPr/>
        </p:nvPicPr>
        <p:blipFill>
          <a:blip r:embed="rId2"/>
          <a:stretch>
            <a:fillRect/>
          </a:stretch>
        </p:blipFill>
        <p:spPr>
          <a:xfrm>
            <a:off x="10952351" y="152400"/>
            <a:ext cx="1077218" cy="1077218"/>
          </a:xfrm>
          <a:prstGeom prst="rect">
            <a:avLst/>
          </a:prstGeom>
        </p:spPr>
      </p:pic>
      <p:sp>
        <p:nvSpPr>
          <p:cNvPr id="6" name="TextBox 5">
            <a:extLst>
              <a:ext uri="{FF2B5EF4-FFF2-40B4-BE49-F238E27FC236}">
                <a16:creationId xmlns:a16="http://schemas.microsoft.com/office/drawing/2014/main" id="{79723E27-4A6C-A948-A268-61494AC155D0}"/>
              </a:ext>
            </a:extLst>
          </p:cNvPr>
          <p:cNvSpPr txBox="1"/>
          <p:nvPr/>
        </p:nvSpPr>
        <p:spPr>
          <a:xfrm>
            <a:off x="162431" y="570428"/>
            <a:ext cx="10993120" cy="584775"/>
          </a:xfrm>
          <a:prstGeom prst="rect">
            <a:avLst/>
          </a:prstGeom>
          <a:noFill/>
        </p:spPr>
        <p:txBody>
          <a:bodyPr wrap="square" rtlCol="0">
            <a:spAutoFit/>
          </a:bodyPr>
          <a:lstStyle/>
          <a:p>
            <a:r>
              <a:rPr lang="en-US" sz="3200" b="1" dirty="0">
                <a:solidFill>
                  <a:schemeClr val="bg1"/>
                </a:solidFill>
                <a:latin typeface="Montserrat SemiBold" pitchFamily="2" charset="77"/>
              </a:rPr>
              <a:t>What would be the output of the following code?</a:t>
            </a:r>
          </a:p>
        </p:txBody>
      </p:sp>
      <p:pic>
        <p:nvPicPr>
          <p:cNvPr id="2" name="Picture 1">
            <a:extLst>
              <a:ext uri="{FF2B5EF4-FFF2-40B4-BE49-F238E27FC236}">
                <a16:creationId xmlns:a16="http://schemas.microsoft.com/office/drawing/2014/main" id="{45367FC3-0727-6141-AFA5-77DDE9218368}"/>
              </a:ext>
            </a:extLst>
          </p:cNvPr>
          <p:cNvPicPr>
            <a:picLocks noChangeAspect="1"/>
          </p:cNvPicPr>
          <p:nvPr/>
        </p:nvPicPr>
        <p:blipFill>
          <a:blip r:embed="rId3"/>
          <a:stretch>
            <a:fillRect/>
          </a:stretch>
        </p:blipFill>
        <p:spPr>
          <a:xfrm>
            <a:off x="687964" y="2391890"/>
            <a:ext cx="6997700" cy="3454400"/>
          </a:xfrm>
          <a:prstGeom prst="rect">
            <a:avLst/>
          </a:prstGeom>
        </p:spPr>
      </p:pic>
      <p:sp>
        <p:nvSpPr>
          <p:cNvPr id="7" name="TextBox 6">
            <a:extLst>
              <a:ext uri="{FF2B5EF4-FFF2-40B4-BE49-F238E27FC236}">
                <a16:creationId xmlns:a16="http://schemas.microsoft.com/office/drawing/2014/main" id="{C68B8BB6-4AD3-F34A-BEF6-414B9805FCF0}"/>
              </a:ext>
            </a:extLst>
          </p:cNvPr>
          <p:cNvSpPr txBox="1"/>
          <p:nvPr/>
        </p:nvSpPr>
        <p:spPr>
          <a:xfrm>
            <a:off x="8651278" y="2132588"/>
            <a:ext cx="2301073" cy="4154984"/>
          </a:xfrm>
          <a:prstGeom prst="rect">
            <a:avLst/>
          </a:prstGeom>
          <a:noFill/>
        </p:spPr>
        <p:txBody>
          <a:bodyPr wrap="square" rtlCol="0">
            <a:spAutoFit/>
          </a:bodyPr>
          <a:lstStyle/>
          <a:p>
            <a:pPr marL="342900" indent="-342900">
              <a:buAutoNum type="alphaUcParenR"/>
            </a:pPr>
            <a:r>
              <a:rPr lang="en-US" sz="2400" dirty="0">
                <a:solidFill>
                  <a:schemeClr val="bg1"/>
                </a:solidFill>
                <a:latin typeface="Montserrat Medium" pitchFamily="2" charset="77"/>
              </a:rPr>
              <a:t>   Hello!</a:t>
            </a:r>
          </a:p>
          <a:p>
            <a:r>
              <a:rPr lang="en-US" sz="2400" dirty="0">
                <a:solidFill>
                  <a:schemeClr val="bg1"/>
                </a:solidFill>
                <a:latin typeface="Montserrat Medium" pitchFamily="2" charset="77"/>
              </a:rPr>
              <a:t>       Hello!</a:t>
            </a:r>
          </a:p>
          <a:p>
            <a:endParaRPr lang="en-US" sz="2400" dirty="0">
              <a:solidFill>
                <a:schemeClr val="bg1"/>
              </a:solidFill>
              <a:latin typeface="Montserrat Medium" pitchFamily="2" charset="77"/>
            </a:endParaRPr>
          </a:p>
          <a:p>
            <a:pPr marL="342900" indent="-342900">
              <a:buAutoNum type="alphaUcParenR" startAt="2"/>
            </a:pPr>
            <a:r>
              <a:rPr lang="en-US" sz="2400" dirty="0">
                <a:solidFill>
                  <a:schemeClr val="bg1"/>
                </a:solidFill>
                <a:latin typeface="Montserrat Medium" pitchFamily="2" charset="77"/>
              </a:rPr>
              <a:t>   Hello!</a:t>
            </a:r>
          </a:p>
          <a:p>
            <a:r>
              <a:rPr lang="en-US" sz="2400" dirty="0">
                <a:solidFill>
                  <a:schemeClr val="bg1"/>
                </a:solidFill>
                <a:latin typeface="Montserrat Medium" pitchFamily="2" charset="77"/>
              </a:rPr>
              <a:t>       Hello!</a:t>
            </a:r>
          </a:p>
          <a:p>
            <a:r>
              <a:rPr lang="en-US" sz="2400" dirty="0">
                <a:solidFill>
                  <a:schemeClr val="bg1"/>
                </a:solidFill>
                <a:latin typeface="Montserrat Medium" pitchFamily="2" charset="77"/>
              </a:rPr>
              <a:t>       Hello!</a:t>
            </a:r>
          </a:p>
          <a:p>
            <a:endParaRPr lang="en-US" sz="2400" dirty="0">
              <a:solidFill>
                <a:schemeClr val="bg1"/>
              </a:solidFill>
              <a:latin typeface="Montserrat Medium" pitchFamily="2" charset="77"/>
            </a:endParaRPr>
          </a:p>
          <a:p>
            <a:r>
              <a:rPr lang="en-US" sz="2400" dirty="0">
                <a:solidFill>
                  <a:schemeClr val="bg1"/>
                </a:solidFill>
                <a:latin typeface="Montserrat Medium" pitchFamily="2" charset="77"/>
              </a:rPr>
              <a:t>C)   Hello!</a:t>
            </a:r>
          </a:p>
          <a:p>
            <a:r>
              <a:rPr lang="en-US" sz="2400" dirty="0">
                <a:solidFill>
                  <a:schemeClr val="bg1"/>
                </a:solidFill>
                <a:latin typeface="Montserrat Medium" pitchFamily="2" charset="77"/>
              </a:rPr>
              <a:t>       Hello!</a:t>
            </a:r>
          </a:p>
          <a:p>
            <a:r>
              <a:rPr lang="en-US" sz="2400" dirty="0">
                <a:solidFill>
                  <a:schemeClr val="bg1"/>
                </a:solidFill>
                <a:latin typeface="Montserrat Medium" pitchFamily="2" charset="77"/>
              </a:rPr>
              <a:t>       Hello!</a:t>
            </a:r>
          </a:p>
          <a:p>
            <a:r>
              <a:rPr lang="en-US" sz="2400" dirty="0">
                <a:solidFill>
                  <a:schemeClr val="bg1"/>
                </a:solidFill>
                <a:latin typeface="Montserrat Medium" pitchFamily="2" charset="77"/>
              </a:rPr>
              <a:t>       Hello!</a:t>
            </a:r>
          </a:p>
        </p:txBody>
      </p:sp>
    </p:spTree>
    <p:extLst>
      <p:ext uri="{BB962C8B-B14F-4D97-AF65-F5344CB8AC3E}">
        <p14:creationId xmlns:p14="http://schemas.microsoft.com/office/powerpoint/2010/main" val="2655642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60D61E-2FD4-0448-AD95-BED0D495421C}"/>
              </a:ext>
            </a:extLst>
          </p:cNvPr>
          <p:cNvSpPr txBox="1"/>
          <p:nvPr/>
        </p:nvSpPr>
        <p:spPr>
          <a:xfrm>
            <a:off x="826718" y="2844225"/>
            <a:ext cx="6889315" cy="584775"/>
          </a:xfrm>
          <a:prstGeom prst="rect">
            <a:avLst/>
          </a:prstGeom>
          <a:noFill/>
        </p:spPr>
        <p:txBody>
          <a:bodyPr wrap="square" rtlCol="0">
            <a:spAutoFit/>
          </a:bodyPr>
          <a:lstStyle/>
          <a:p>
            <a:r>
              <a:rPr lang="en-US" sz="3200" b="1" spc="-150" dirty="0">
                <a:solidFill>
                  <a:srgbClr val="74276C"/>
                </a:solidFill>
                <a:latin typeface="Montserrat" pitchFamily="2" charset="77"/>
              </a:rPr>
              <a:t>DEVELOPERS SOCIETY</a:t>
            </a:r>
          </a:p>
        </p:txBody>
      </p:sp>
      <p:sp>
        <p:nvSpPr>
          <p:cNvPr id="5" name="TextBox 4">
            <a:extLst>
              <a:ext uri="{FF2B5EF4-FFF2-40B4-BE49-F238E27FC236}">
                <a16:creationId xmlns:a16="http://schemas.microsoft.com/office/drawing/2014/main" id="{8F625C86-86C7-1E48-899D-D8102D0A72AF}"/>
              </a:ext>
            </a:extLst>
          </p:cNvPr>
          <p:cNvSpPr txBox="1"/>
          <p:nvPr/>
        </p:nvSpPr>
        <p:spPr>
          <a:xfrm>
            <a:off x="826718" y="3152761"/>
            <a:ext cx="8404964" cy="1200329"/>
          </a:xfrm>
          <a:prstGeom prst="rect">
            <a:avLst/>
          </a:prstGeom>
          <a:noFill/>
        </p:spPr>
        <p:txBody>
          <a:bodyPr wrap="square" rtlCol="0">
            <a:spAutoFit/>
          </a:bodyPr>
          <a:lstStyle/>
          <a:p>
            <a:r>
              <a:rPr lang="en-US" sz="7200" b="1" dirty="0">
                <a:solidFill>
                  <a:srgbClr val="BE405F"/>
                </a:solidFill>
                <a:latin typeface="Montserrat ExtraBold" pitchFamily="2" charset="77"/>
              </a:rPr>
              <a:t>CODING101</a:t>
            </a:r>
            <a:r>
              <a:rPr lang="en-US" sz="7200" b="1" dirty="0">
                <a:solidFill>
                  <a:srgbClr val="F05057"/>
                </a:solidFill>
                <a:latin typeface="Montserrat ExtraBold" pitchFamily="2" charset="77"/>
              </a:rPr>
              <a:t>	</a:t>
            </a:r>
          </a:p>
        </p:txBody>
      </p:sp>
      <p:pic>
        <p:nvPicPr>
          <p:cNvPr id="9" name="Picture 8" descr="A close up of a logo&#10;&#10;Description automatically generated">
            <a:extLst>
              <a:ext uri="{FF2B5EF4-FFF2-40B4-BE49-F238E27FC236}">
                <a16:creationId xmlns:a16="http://schemas.microsoft.com/office/drawing/2014/main" id="{4E4FEEEC-ED08-BA4D-A7BB-54BFE2297672}"/>
              </a:ext>
            </a:extLst>
          </p:cNvPr>
          <p:cNvPicPr>
            <a:picLocks noChangeAspect="1"/>
          </p:cNvPicPr>
          <p:nvPr/>
        </p:nvPicPr>
        <p:blipFill>
          <a:blip r:embed="rId2"/>
          <a:stretch>
            <a:fillRect/>
          </a:stretch>
        </p:blipFill>
        <p:spPr>
          <a:xfrm>
            <a:off x="8805797" y="202462"/>
            <a:ext cx="3210839" cy="1037443"/>
          </a:xfrm>
          <a:prstGeom prst="rect">
            <a:avLst/>
          </a:prstGeom>
        </p:spPr>
      </p:pic>
      <p:pic>
        <p:nvPicPr>
          <p:cNvPr id="3" name="Graphic 2" descr="Monitor">
            <a:extLst>
              <a:ext uri="{FF2B5EF4-FFF2-40B4-BE49-F238E27FC236}">
                <a16:creationId xmlns:a16="http://schemas.microsoft.com/office/drawing/2014/main" id="{1E910664-ACFD-104E-8385-FCE87451A1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6718" y="1837508"/>
            <a:ext cx="1080740" cy="1080740"/>
          </a:xfrm>
          <a:prstGeom prst="rect">
            <a:avLst/>
          </a:prstGeom>
        </p:spPr>
      </p:pic>
    </p:spTree>
    <p:extLst>
      <p:ext uri="{BB962C8B-B14F-4D97-AF65-F5344CB8AC3E}">
        <p14:creationId xmlns:p14="http://schemas.microsoft.com/office/powerpoint/2010/main" val="42795356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63B7EF6-F6EE-DC4A-87E5-F36C39F2A75B}"/>
              </a:ext>
            </a:extLst>
          </p:cNvPr>
          <p:cNvSpPr>
            <a:spLocks noGrp="1"/>
          </p:cNvSpPr>
          <p:nvPr>
            <p:ph type="title"/>
          </p:nvPr>
        </p:nvSpPr>
        <p:spPr>
          <a:xfrm>
            <a:off x="1046746" y="586822"/>
            <a:ext cx="3560252" cy="1645920"/>
          </a:xfrm>
        </p:spPr>
        <p:txBody>
          <a:bodyPr>
            <a:normAutofit/>
          </a:bodyPr>
          <a:lstStyle/>
          <a:p>
            <a:r>
              <a:rPr lang="en-US" b="1" dirty="0">
                <a:solidFill>
                  <a:srgbClr val="74276C"/>
                </a:solidFill>
                <a:latin typeface="Montserrat ExtraBold" pitchFamily="2" charset="77"/>
              </a:rPr>
              <a:t>For loops</a:t>
            </a:r>
          </a:p>
        </p:txBody>
      </p:sp>
      <p:sp>
        <p:nvSpPr>
          <p:cNvPr id="33" name="Rectangle 3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5" name="Rectangle 3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FFD22BB-EACB-E94B-BE48-54410D10D78A}"/>
              </a:ext>
            </a:extLst>
          </p:cNvPr>
          <p:cNvSpPr>
            <a:spLocks noGrp="1"/>
          </p:cNvSpPr>
          <p:nvPr>
            <p:ph idx="1"/>
          </p:nvPr>
        </p:nvSpPr>
        <p:spPr>
          <a:xfrm>
            <a:off x="5351164" y="586822"/>
            <a:ext cx="6002636" cy="1645920"/>
          </a:xfrm>
        </p:spPr>
        <p:txBody>
          <a:bodyPr anchor="ctr">
            <a:normAutofit/>
          </a:bodyPr>
          <a:lstStyle/>
          <a:p>
            <a:pPr marL="0" indent="0">
              <a:buNone/>
            </a:pPr>
            <a:r>
              <a:rPr lang="en-US" sz="2000" dirty="0">
                <a:latin typeface="Montserrat" pitchFamily="2" charset="77"/>
              </a:rPr>
              <a:t>If you want to execute some code </a:t>
            </a:r>
            <a:r>
              <a:rPr lang="en-US" sz="2000" b="1" dirty="0">
                <a:latin typeface="Montserrat" pitchFamily="2" charset="77"/>
              </a:rPr>
              <a:t>for </a:t>
            </a:r>
            <a:r>
              <a:rPr lang="en-US" sz="2000" dirty="0">
                <a:latin typeface="Montserrat" pitchFamily="2" charset="77"/>
              </a:rPr>
              <a:t>a certain number of iterations, you use a </a:t>
            </a:r>
            <a:r>
              <a:rPr lang="en-US" sz="2000" b="1" dirty="0">
                <a:latin typeface="Montserrat" pitchFamily="2" charset="77"/>
              </a:rPr>
              <a:t>for-loop</a:t>
            </a:r>
            <a:r>
              <a:rPr lang="en-US" sz="2000" dirty="0">
                <a:latin typeface="Montserrat" pitchFamily="2" charset="77"/>
              </a:rPr>
              <a:t>. You specify the </a:t>
            </a:r>
            <a:r>
              <a:rPr lang="en-US" sz="2000" b="1" dirty="0">
                <a:latin typeface="Montserrat" pitchFamily="2" charset="77"/>
              </a:rPr>
              <a:t>initial value</a:t>
            </a:r>
            <a:r>
              <a:rPr lang="en-US" sz="2000" dirty="0">
                <a:latin typeface="Montserrat" pitchFamily="2" charset="77"/>
              </a:rPr>
              <a:t>, how many </a:t>
            </a:r>
            <a:r>
              <a:rPr lang="en-US" sz="2000" b="1" dirty="0">
                <a:latin typeface="Montserrat" pitchFamily="2" charset="77"/>
              </a:rPr>
              <a:t>iterations</a:t>
            </a:r>
            <a:r>
              <a:rPr lang="en-US" sz="2000" dirty="0">
                <a:latin typeface="Montserrat" pitchFamily="2" charset="77"/>
              </a:rPr>
              <a:t> you want to run for, and how to </a:t>
            </a:r>
            <a:r>
              <a:rPr lang="en-US" sz="2000" b="1" dirty="0">
                <a:latin typeface="Montserrat" pitchFamily="2" charset="77"/>
              </a:rPr>
              <a:t>increment</a:t>
            </a:r>
            <a:r>
              <a:rPr lang="en-US" sz="2000" dirty="0">
                <a:latin typeface="Montserrat" pitchFamily="2" charset="77"/>
              </a:rPr>
              <a:t> your initial value. </a:t>
            </a:r>
            <a:endParaRPr lang="en-US" sz="2000" b="1" dirty="0">
              <a:latin typeface="Montserrat" pitchFamily="2" charset="77"/>
            </a:endParaRPr>
          </a:p>
        </p:txBody>
      </p:sp>
      <p:sp>
        <p:nvSpPr>
          <p:cNvPr id="24" name="Rectangle 23">
            <a:extLst>
              <a:ext uri="{FF2B5EF4-FFF2-40B4-BE49-F238E27FC236}">
                <a16:creationId xmlns:a16="http://schemas.microsoft.com/office/drawing/2014/main" id="{17551D7C-B945-4E42-A7F8-10D62E7EA416}"/>
              </a:ext>
            </a:extLst>
          </p:cNvPr>
          <p:cNvSpPr/>
          <p:nvPr/>
        </p:nvSpPr>
        <p:spPr>
          <a:xfrm>
            <a:off x="490408" y="1047998"/>
            <a:ext cx="128016" cy="704088"/>
          </a:xfrm>
          <a:prstGeom prst="rect">
            <a:avLst/>
          </a:prstGeom>
          <a:solidFill>
            <a:srgbClr val="7427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A445528-A0E7-9642-969F-A2F0EEEC2498}"/>
              </a:ext>
            </a:extLst>
          </p:cNvPr>
          <p:cNvSpPr txBox="1"/>
          <p:nvPr/>
        </p:nvSpPr>
        <p:spPr>
          <a:xfrm>
            <a:off x="2124920" y="3249609"/>
            <a:ext cx="1668026" cy="400110"/>
          </a:xfrm>
          <a:prstGeom prst="rect">
            <a:avLst/>
          </a:prstGeom>
          <a:noFill/>
        </p:spPr>
        <p:txBody>
          <a:bodyPr wrap="square" rtlCol="0">
            <a:spAutoFit/>
          </a:bodyPr>
          <a:lstStyle/>
          <a:p>
            <a:r>
              <a:rPr lang="en-US" sz="2000" dirty="0">
                <a:latin typeface="Montserrat" pitchFamily="2" charset="77"/>
              </a:rPr>
              <a:t>Initial value </a:t>
            </a:r>
          </a:p>
        </p:txBody>
      </p:sp>
      <p:pic>
        <p:nvPicPr>
          <p:cNvPr id="4" name="Picture 3">
            <a:extLst>
              <a:ext uri="{FF2B5EF4-FFF2-40B4-BE49-F238E27FC236}">
                <a16:creationId xmlns:a16="http://schemas.microsoft.com/office/drawing/2014/main" id="{66F65C90-62A9-8240-9CDD-895ECE72C92A}"/>
              </a:ext>
            </a:extLst>
          </p:cNvPr>
          <p:cNvPicPr>
            <a:picLocks noChangeAspect="1"/>
          </p:cNvPicPr>
          <p:nvPr/>
        </p:nvPicPr>
        <p:blipFill>
          <a:blip r:embed="rId2"/>
          <a:stretch>
            <a:fillRect/>
          </a:stretch>
        </p:blipFill>
        <p:spPr>
          <a:xfrm>
            <a:off x="309211" y="3869784"/>
            <a:ext cx="11657855" cy="1800665"/>
          </a:xfrm>
          <a:prstGeom prst="rect">
            <a:avLst/>
          </a:prstGeom>
        </p:spPr>
      </p:pic>
      <p:sp>
        <p:nvSpPr>
          <p:cNvPr id="14" name="TextBox 13">
            <a:extLst>
              <a:ext uri="{FF2B5EF4-FFF2-40B4-BE49-F238E27FC236}">
                <a16:creationId xmlns:a16="http://schemas.microsoft.com/office/drawing/2014/main" id="{A6A0C6B7-FBD3-9A4B-93DF-5DED66EFA861}"/>
              </a:ext>
            </a:extLst>
          </p:cNvPr>
          <p:cNvSpPr txBox="1"/>
          <p:nvPr/>
        </p:nvSpPr>
        <p:spPr>
          <a:xfrm>
            <a:off x="490408" y="6074105"/>
            <a:ext cx="11167447" cy="461665"/>
          </a:xfrm>
          <a:prstGeom prst="rect">
            <a:avLst/>
          </a:prstGeom>
          <a:noFill/>
        </p:spPr>
        <p:txBody>
          <a:bodyPr wrap="square" rtlCol="0">
            <a:spAutoFit/>
          </a:bodyPr>
          <a:lstStyle/>
          <a:p>
            <a:r>
              <a:rPr lang="en-US" sz="2400" b="1" dirty="0">
                <a:latin typeface="Montserrat" pitchFamily="2" charset="77"/>
              </a:rPr>
              <a:t>Output</a:t>
            </a:r>
            <a:r>
              <a:rPr lang="en-US" sz="2400" dirty="0">
                <a:latin typeface="Montserrat" pitchFamily="2" charset="77"/>
              </a:rPr>
              <a:t>: “My age is 0”, ”My age is 1”, all the way to “My age is </a:t>
            </a:r>
            <a:r>
              <a:rPr lang="en-US" sz="2400" b="1" dirty="0">
                <a:latin typeface="Montserrat" pitchFamily="2" charset="77"/>
              </a:rPr>
              <a:t>17</a:t>
            </a:r>
            <a:r>
              <a:rPr lang="en-US" sz="2400" dirty="0">
                <a:latin typeface="Montserrat" pitchFamily="2" charset="77"/>
              </a:rPr>
              <a:t>”</a:t>
            </a:r>
          </a:p>
        </p:txBody>
      </p:sp>
      <p:cxnSp>
        <p:nvCxnSpPr>
          <p:cNvPr id="7" name="Straight Arrow Connector 6">
            <a:extLst>
              <a:ext uri="{FF2B5EF4-FFF2-40B4-BE49-F238E27FC236}">
                <a16:creationId xmlns:a16="http://schemas.microsoft.com/office/drawing/2014/main" id="{39F9E19F-6D74-A646-ACC0-1BA1D32BCA64}"/>
              </a:ext>
            </a:extLst>
          </p:cNvPr>
          <p:cNvCxnSpPr/>
          <p:nvPr/>
        </p:nvCxnSpPr>
        <p:spPr>
          <a:xfrm>
            <a:off x="2958933" y="3608872"/>
            <a:ext cx="0" cy="429567"/>
          </a:xfrm>
          <a:prstGeom prst="straightConnector1">
            <a:avLst/>
          </a:prstGeom>
          <a:ln w="57150">
            <a:solidFill>
              <a:srgbClr val="F05057"/>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D906A9F-E7A4-8545-9A38-C906E919816D}"/>
              </a:ext>
            </a:extLst>
          </p:cNvPr>
          <p:cNvCxnSpPr/>
          <p:nvPr/>
        </p:nvCxnSpPr>
        <p:spPr>
          <a:xfrm>
            <a:off x="6238148" y="3608872"/>
            <a:ext cx="0" cy="429567"/>
          </a:xfrm>
          <a:prstGeom prst="straightConnector1">
            <a:avLst/>
          </a:prstGeom>
          <a:ln w="57150">
            <a:solidFill>
              <a:srgbClr val="F05057"/>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582657C-4F47-3B49-970A-45E66B90505F}"/>
              </a:ext>
            </a:extLst>
          </p:cNvPr>
          <p:cNvSpPr txBox="1"/>
          <p:nvPr/>
        </p:nvSpPr>
        <p:spPr>
          <a:xfrm>
            <a:off x="4286889" y="2911283"/>
            <a:ext cx="3902517" cy="707886"/>
          </a:xfrm>
          <a:prstGeom prst="rect">
            <a:avLst/>
          </a:prstGeom>
          <a:noFill/>
        </p:spPr>
        <p:txBody>
          <a:bodyPr wrap="square" rtlCol="0">
            <a:spAutoFit/>
          </a:bodyPr>
          <a:lstStyle/>
          <a:p>
            <a:r>
              <a:rPr lang="en-US" sz="2000" dirty="0">
                <a:latin typeface="Montserrat" pitchFamily="2" charset="77"/>
              </a:rPr>
              <a:t>Run the code inside the loop as long as </a:t>
            </a:r>
            <a:r>
              <a:rPr lang="en-US" sz="2000" dirty="0" err="1">
                <a:latin typeface="Montserrat" pitchFamily="2" charset="77"/>
              </a:rPr>
              <a:t>myAge</a:t>
            </a:r>
            <a:r>
              <a:rPr lang="en-US" sz="2000" dirty="0">
                <a:latin typeface="Montserrat" pitchFamily="2" charset="77"/>
              </a:rPr>
              <a:t> is under 18</a:t>
            </a:r>
          </a:p>
        </p:txBody>
      </p:sp>
      <p:cxnSp>
        <p:nvCxnSpPr>
          <p:cNvPr id="12" name="Curved Connector 11">
            <a:extLst>
              <a:ext uri="{FF2B5EF4-FFF2-40B4-BE49-F238E27FC236}">
                <a16:creationId xmlns:a16="http://schemas.microsoft.com/office/drawing/2014/main" id="{D7F639E5-C4BC-1749-BC83-5BBF34F3D270}"/>
              </a:ext>
            </a:extLst>
          </p:cNvPr>
          <p:cNvCxnSpPr/>
          <p:nvPr/>
        </p:nvCxnSpPr>
        <p:spPr>
          <a:xfrm rot="5400000">
            <a:off x="9224275" y="3609713"/>
            <a:ext cx="429567" cy="411983"/>
          </a:xfrm>
          <a:prstGeom prst="curvedConnector3">
            <a:avLst/>
          </a:prstGeom>
          <a:ln w="57150">
            <a:solidFill>
              <a:srgbClr val="F05057"/>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8BFED4D-EA8C-B14A-B19E-CC878B75D805}"/>
              </a:ext>
            </a:extLst>
          </p:cNvPr>
          <p:cNvSpPr txBox="1"/>
          <p:nvPr/>
        </p:nvSpPr>
        <p:spPr>
          <a:xfrm>
            <a:off x="8804579" y="2724754"/>
            <a:ext cx="2348493" cy="923330"/>
          </a:xfrm>
          <a:prstGeom prst="rect">
            <a:avLst/>
          </a:prstGeom>
          <a:noFill/>
        </p:spPr>
        <p:txBody>
          <a:bodyPr wrap="square" rtlCol="0">
            <a:spAutoFit/>
          </a:bodyPr>
          <a:lstStyle/>
          <a:p>
            <a:r>
              <a:rPr lang="en-US" dirty="0">
                <a:latin typeface="Montserrat" pitchFamily="2" charset="77"/>
              </a:rPr>
              <a:t>After each iteration, increase </a:t>
            </a:r>
            <a:r>
              <a:rPr lang="en-US" dirty="0" err="1">
                <a:latin typeface="Montserrat" pitchFamily="2" charset="77"/>
              </a:rPr>
              <a:t>myAge</a:t>
            </a:r>
            <a:r>
              <a:rPr lang="en-US" dirty="0">
                <a:latin typeface="Montserrat" pitchFamily="2" charset="77"/>
              </a:rPr>
              <a:t> by 1</a:t>
            </a:r>
          </a:p>
        </p:txBody>
      </p:sp>
    </p:spTree>
    <p:extLst>
      <p:ext uri="{BB962C8B-B14F-4D97-AF65-F5344CB8AC3E}">
        <p14:creationId xmlns:p14="http://schemas.microsoft.com/office/powerpoint/2010/main" val="18231889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74276C"/>
            </a:gs>
            <a:gs pos="23000">
              <a:srgbClr val="913067"/>
            </a:gs>
            <a:gs pos="35000">
              <a:srgbClr val="913067"/>
            </a:gs>
            <a:gs pos="100000">
              <a:srgbClr val="F05057"/>
            </a:gs>
          </a:gsLst>
          <a:lin ang="21594000" scaled="0"/>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F73C35-1EA0-AD44-84BE-152AC81A1F92}"/>
              </a:ext>
            </a:extLst>
          </p:cNvPr>
          <p:cNvSpPr txBox="1"/>
          <p:nvPr/>
        </p:nvSpPr>
        <p:spPr>
          <a:xfrm>
            <a:off x="497840" y="2143760"/>
            <a:ext cx="10993120" cy="2677656"/>
          </a:xfrm>
          <a:prstGeom prst="rect">
            <a:avLst/>
          </a:prstGeom>
          <a:noFill/>
        </p:spPr>
        <p:txBody>
          <a:bodyPr wrap="square" rtlCol="0">
            <a:spAutoFit/>
          </a:bodyPr>
          <a:lstStyle/>
          <a:p>
            <a:pPr lvl="0"/>
            <a:r>
              <a:rPr lang="en-GB" sz="2800" b="1" dirty="0">
                <a:solidFill>
                  <a:schemeClr val="bg1"/>
                </a:solidFill>
                <a:latin typeface="Montserrat SemiBold" pitchFamily="2" charset="77"/>
              </a:rPr>
              <a:t>Write a JavaScript program which iterates the numbers from 1 to 100 and prints them. For multiples of three print "Fizz" instead of the number and for the multiples of five print "Buzz". For numbers which are multiples of both three and five print "</a:t>
            </a:r>
            <a:r>
              <a:rPr lang="en-GB" sz="2800" b="1" dirty="0" err="1">
                <a:solidFill>
                  <a:schemeClr val="bg1"/>
                </a:solidFill>
                <a:latin typeface="Montserrat SemiBold" pitchFamily="2" charset="77"/>
              </a:rPr>
              <a:t>FizzBuzz</a:t>
            </a:r>
            <a:r>
              <a:rPr lang="en-GB" sz="2800" b="1" dirty="0">
                <a:solidFill>
                  <a:schemeClr val="bg1"/>
                </a:solidFill>
                <a:latin typeface="Montserrat SemiBold" pitchFamily="2" charset="77"/>
              </a:rPr>
              <a:t>”. Hint: use a loop and the modulus (%) operator</a:t>
            </a:r>
          </a:p>
        </p:txBody>
      </p:sp>
      <p:pic>
        <p:nvPicPr>
          <p:cNvPr id="9" name="Graphic 8" descr="Puzzle">
            <a:extLst>
              <a:ext uri="{FF2B5EF4-FFF2-40B4-BE49-F238E27FC236}">
                <a16:creationId xmlns:a16="http://schemas.microsoft.com/office/drawing/2014/main" id="{2AA2D094-642D-CF48-A0F4-26C497B4F2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38503" y="91709"/>
            <a:ext cx="1334787" cy="1334787"/>
          </a:xfrm>
          <a:prstGeom prst="rect">
            <a:avLst/>
          </a:prstGeom>
        </p:spPr>
      </p:pic>
    </p:spTree>
    <p:extLst>
      <p:ext uri="{BB962C8B-B14F-4D97-AF65-F5344CB8AC3E}">
        <p14:creationId xmlns:p14="http://schemas.microsoft.com/office/powerpoint/2010/main" val="2684050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4B70D-E90A-8C49-ABAE-4783870C3CF5}"/>
              </a:ext>
            </a:extLst>
          </p:cNvPr>
          <p:cNvSpPr>
            <a:spLocks noGrp="1"/>
          </p:cNvSpPr>
          <p:nvPr>
            <p:ph type="title"/>
          </p:nvPr>
        </p:nvSpPr>
        <p:spPr/>
        <p:txBody>
          <a:bodyPr>
            <a:normAutofit/>
          </a:bodyPr>
          <a:lstStyle/>
          <a:p>
            <a:pPr algn="ctr"/>
            <a:r>
              <a:rPr lang="en-US" sz="4800" b="1" dirty="0">
                <a:solidFill>
                  <a:srgbClr val="74276C"/>
                </a:solidFill>
                <a:latin typeface="Montserrat ExtraBold" pitchFamily="2" charset="77"/>
              </a:rPr>
              <a:t>What The Function</a:t>
            </a:r>
          </a:p>
        </p:txBody>
      </p:sp>
      <p:sp>
        <p:nvSpPr>
          <p:cNvPr id="3" name="Content Placeholder 2">
            <a:extLst>
              <a:ext uri="{FF2B5EF4-FFF2-40B4-BE49-F238E27FC236}">
                <a16:creationId xmlns:a16="http://schemas.microsoft.com/office/drawing/2014/main" id="{28FCB367-8920-1742-9DBB-C48EA1E7F6E9}"/>
              </a:ext>
            </a:extLst>
          </p:cNvPr>
          <p:cNvSpPr>
            <a:spLocks noGrp="1"/>
          </p:cNvSpPr>
          <p:nvPr>
            <p:ph idx="1"/>
          </p:nvPr>
        </p:nvSpPr>
        <p:spPr/>
        <p:txBody>
          <a:bodyPr/>
          <a:lstStyle/>
          <a:p>
            <a:pPr marL="0" indent="0">
              <a:buNone/>
            </a:pPr>
            <a:r>
              <a:rPr lang="en-US" dirty="0">
                <a:latin typeface="Montserrat" pitchFamily="2" charset="77"/>
              </a:rPr>
              <a:t>Functions are a block of code that you write once but can use multiple times in your program.</a:t>
            </a:r>
          </a:p>
          <a:p>
            <a:pPr marL="0" indent="0">
              <a:buNone/>
            </a:pPr>
            <a:endParaRPr lang="en-US" dirty="0">
              <a:latin typeface="Montserrat" pitchFamily="2" charset="77"/>
            </a:endParaRPr>
          </a:p>
          <a:p>
            <a:pPr marL="0" indent="0">
              <a:buNone/>
            </a:pPr>
            <a:r>
              <a:rPr lang="en-US" dirty="0">
                <a:latin typeface="Montserrat" pitchFamily="2" charset="77"/>
              </a:rPr>
              <a:t>Functions contain </a:t>
            </a:r>
            <a:r>
              <a:rPr lang="en-US" b="1" dirty="0">
                <a:latin typeface="Montserrat" pitchFamily="2" charset="77"/>
              </a:rPr>
              <a:t>instructions</a:t>
            </a:r>
            <a:r>
              <a:rPr lang="en-US" dirty="0">
                <a:latin typeface="Montserrat" pitchFamily="2" charset="77"/>
              </a:rPr>
              <a:t> that use some </a:t>
            </a:r>
            <a:r>
              <a:rPr lang="en-US" b="1" dirty="0">
                <a:latin typeface="Montserrat" pitchFamily="2" charset="77"/>
              </a:rPr>
              <a:t>inputs</a:t>
            </a:r>
            <a:r>
              <a:rPr lang="en-US" dirty="0">
                <a:latin typeface="Montserrat" pitchFamily="2" charset="77"/>
              </a:rPr>
              <a:t> to create an </a:t>
            </a:r>
            <a:r>
              <a:rPr lang="en-US" b="1" dirty="0">
                <a:latin typeface="Montserrat" pitchFamily="2" charset="77"/>
              </a:rPr>
              <a:t>output</a:t>
            </a:r>
            <a:r>
              <a:rPr lang="en-US" dirty="0">
                <a:latin typeface="Montserrat" pitchFamily="2" charset="77"/>
              </a:rPr>
              <a:t>.</a:t>
            </a:r>
          </a:p>
        </p:txBody>
      </p:sp>
      <p:sp>
        <p:nvSpPr>
          <p:cNvPr id="4" name="Snip Diagonal Corner of Rectangle 3">
            <a:extLst>
              <a:ext uri="{FF2B5EF4-FFF2-40B4-BE49-F238E27FC236}">
                <a16:creationId xmlns:a16="http://schemas.microsoft.com/office/drawing/2014/main" id="{D89B53B0-F04E-FD42-A290-1CAD2B9BB512}"/>
              </a:ext>
            </a:extLst>
          </p:cNvPr>
          <p:cNvSpPr/>
          <p:nvPr/>
        </p:nvSpPr>
        <p:spPr>
          <a:xfrm>
            <a:off x="344129" y="216310"/>
            <a:ext cx="11484077" cy="6440129"/>
          </a:xfrm>
          <a:prstGeom prst="snip2DiagRect">
            <a:avLst>
              <a:gd name="adj1" fmla="val 0"/>
              <a:gd name="adj2" fmla="val 4453"/>
            </a:avLst>
          </a:prstGeom>
          <a:noFill/>
          <a:ln w="19050">
            <a:solidFill>
              <a:srgbClr val="7427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95FF5F02-F0AD-4249-8E28-5C98A60D9C9B}"/>
              </a:ext>
            </a:extLst>
          </p:cNvPr>
          <p:cNvSpPr/>
          <p:nvPr/>
        </p:nvSpPr>
        <p:spPr>
          <a:xfrm>
            <a:off x="4322465" y="4510163"/>
            <a:ext cx="3547069" cy="1666800"/>
          </a:xfrm>
          <a:prstGeom prst="roundRect">
            <a:avLst>
              <a:gd name="adj" fmla="val 1003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Montserrat SemiBold" pitchFamily="2" charset="77"/>
              </a:rPr>
              <a:t>Function</a:t>
            </a:r>
          </a:p>
        </p:txBody>
      </p:sp>
      <p:cxnSp>
        <p:nvCxnSpPr>
          <p:cNvPr id="8" name="Straight Arrow Connector 7">
            <a:extLst>
              <a:ext uri="{FF2B5EF4-FFF2-40B4-BE49-F238E27FC236}">
                <a16:creationId xmlns:a16="http://schemas.microsoft.com/office/drawing/2014/main" id="{6FDEE894-7E22-0A4A-A1B2-29B1D69D935B}"/>
              </a:ext>
            </a:extLst>
          </p:cNvPr>
          <p:cNvCxnSpPr/>
          <p:nvPr/>
        </p:nvCxnSpPr>
        <p:spPr>
          <a:xfrm>
            <a:off x="3327679" y="5343563"/>
            <a:ext cx="994786" cy="0"/>
          </a:xfrm>
          <a:prstGeom prst="straightConnector1">
            <a:avLst/>
          </a:prstGeom>
          <a:ln w="57150">
            <a:solidFill>
              <a:srgbClr val="74276C"/>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F2548A2-D32C-F545-8DD6-2F2DDA92E42B}"/>
              </a:ext>
            </a:extLst>
          </p:cNvPr>
          <p:cNvSpPr txBox="1"/>
          <p:nvPr/>
        </p:nvSpPr>
        <p:spPr>
          <a:xfrm>
            <a:off x="2101779" y="5112730"/>
            <a:ext cx="1175657" cy="461665"/>
          </a:xfrm>
          <a:prstGeom prst="rect">
            <a:avLst/>
          </a:prstGeom>
          <a:noFill/>
        </p:spPr>
        <p:txBody>
          <a:bodyPr wrap="square" rtlCol="0">
            <a:spAutoFit/>
          </a:bodyPr>
          <a:lstStyle/>
          <a:p>
            <a:r>
              <a:rPr lang="en-US" sz="2400" dirty="0">
                <a:latin typeface="Montserrat" pitchFamily="2" charset="77"/>
              </a:rPr>
              <a:t>Inputs</a:t>
            </a:r>
          </a:p>
        </p:txBody>
      </p:sp>
      <p:cxnSp>
        <p:nvCxnSpPr>
          <p:cNvPr id="10" name="Straight Arrow Connector 9">
            <a:extLst>
              <a:ext uri="{FF2B5EF4-FFF2-40B4-BE49-F238E27FC236}">
                <a16:creationId xmlns:a16="http://schemas.microsoft.com/office/drawing/2014/main" id="{E4B1581C-FBEB-3041-AF7D-306AF43452C4}"/>
              </a:ext>
            </a:extLst>
          </p:cNvPr>
          <p:cNvCxnSpPr/>
          <p:nvPr/>
        </p:nvCxnSpPr>
        <p:spPr>
          <a:xfrm>
            <a:off x="7869534" y="5343562"/>
            <a:ext cx="994786" cy="0"/>
          </a:xfrm>
          <a:prstGeom prst="straightConnector1">
            <a:avLst/>
          </a:prstGeom>
          <a:ln w="57150">
            <a:solidFill>
              <a:srgbClr val="74276C"/>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E853D61-952C-5647-9619-FD5BF94CE363}"/>
              </a:ext>
            </a:extLst>
          </p:cNvPr>
          <p:cNvSpPr txBox="1"/>
          <p:nvPr/>
        </p:nvSpPr>
        <p:spPr>
          <a:xfrm>
            <a:off x="8914563" y="5112729"/>
            <a:ext cx="1356527" cy="461665"/>
          </a:xfrm>
          <a:prstGeom prst="rect">
            <a:avLst/>
          </a:prstGeom>
          <a:noFill/>
        </p:spPr>
        <p:txBody>
          <a:bodyPr wrap="square" rtlCol="0">
            <a:spAutoFit/>
          </a:bodyPr>
          <a:lstStyle/>
          <a:p>
            <a:r>
              <a:rPr lang="en-US" sz="2400" dirty="0">
                <a:latin typeface="Montserrat" pitchFamily="2" charset="77"/>
              </a:rPr>
              <a:t>Output</a:t>
            </a:r>
          </a:p>
        </p:txBody>
      </p:sp>
    </p:spTree>
    <p:extLst>
      <p:ext uri="{BB962C8B-B14F-4D97-AF65-F5344CB8AC3E}">
        <p14:creationId xmlns:p14="http://schemas.microsoft.com/office/powerpoint/2010/main" val="21784921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8985B-26F1-E142-884D-3F13D8320F9E}"/>
              </a:ext>
            </a:extLst>
          </p:cNvPr>
          <p:cNvSpPr>
            <a:spLocks noGrp="1"/>
          </p:cNvSpPr>
          <p:nvPr>
            <p:ph type="title"/>
          </p:nvPr>
        </p:nvSpPr>
        <p:spPr>
          <a:xfrm>
            <a:off x="838200" y="365125"/>
            <a:ext cx="10515600" cy="1325563"/>
          </a:xfrm>
        </p:spPr>
        <p:txBody>
          <a:bodyPr>
            <a:normAutofit/>
          </a:bodyPr>
          <a:lstStyle/>
          <a:p>
            <a:r>
              <a:rPr lang="en-US" sz="4800" b="1" dirty="0">
                <a:solidFill>
                  <a:srgbClr val="74276C"/>
                </a:solidFill>
                <a:latin typeface="Montserrat ExtraBold" pitchFamily="2" charset="77"/>
              </a:rPr>
              <a:t>Car Wash Function</a:t>
            </a:r>
          </a:p>
        </p:txBody>
      </p:sp>
      <p:sp>
        <p:nvSpPr>
          <p:cNvPr id="4" name="Snip Diagonal Corner of Rectangle 3">
            <a:extLst>
              <a:ext uri="{FF2B5EF4-FFF2-40B4-BE49-F238E27FC236}">
                <a16:creationId xmlns:a16="http://schemas.microsoft.com/office/drawing/2014/main" id="{37975F46-B010-E84E-9F10-11296468B3DC}"/>
              </a:ext>
            </a:extLst>
          </p:cNvPr>
          <p:cNvSpPr/>
          <p:nvPr/>
        </p:nvSpPr>
        <p:spPr>
          <a:xfrm>
            <a:off x="344129" y="216310"/>
            <a:ext cx="11484077" cy="6440129"/>
          </a:xfrm>
          <a:prstGeom prst="snip2DiagRect">
            <a:avLst>
              <a:gd name="adj1" fmla="val 0"/>
              <a:gd name="adj2" fmla="val 4453"/>
            </a:avLst>
          </a:prstGeom>
          <a:noFill/>
          <a:ln w="19050">
            <a:solidFill>
              <a:srgbClr val="7427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40E8371-89B7-034F-B662-C0793C42332E}"/>
              </a:ext>
            </a:extLst>
          </p:cNvPr>
          <p:cNvSpPr txBox="1"/>
          <p:nvPr/>
        </p:nvSpPr>
        <p:spPr>
          <a:xfrm>
            <a:off x="838200" y="1795346"/>
            <a:ext cx="10494388" cy="1200329"/>
          </a:xfrm>
          <a:prstGeom prst="rect">
            <a:avLst/>
          </a:prstGeom>
          <a:noFill/>
        </p:spPr>
        <p:txBody>
          <a:bodyPr wrap="square" rtlCol="0">
            <a:spAutoFit/>
          </a:bodyPr>
          <a:lstStyle/>
          <a:p>
            <a:r>
              <a:rPr lang="en-US" sz="2400" dirty="0">
                <a:latin typeface="Montserrat" pitchFamily="2" charset="77"/>
              </a:rPr>
              <a:t>Consider a car wash as an example of a function. It receives a dirty car as input, takes some steps including soaping, scrubbing, and rinsing to wash the car, and outputs a clean car.</a:t>
            </a:r>
          </a:p>
        </p:txBody>
      </p:sp>
      <p:grpSp>
        <p:nvGrpSpPr>
          <p:cNvPr id="7" name="Graphic 5" descr="Car">
            <a:extLst>
              <a:ext uri="{FF2B5EF4-FFF2-40B4-BE49-F238E27FC236}">
                <a16:creationId xmlns:a16="http://schemas.microsoft.com/office/drawing/2014/main" id="{ABC61188-74D6-8940-9186-D5D3B0AD0A4C}"/>
              </a:ext>
            </a:extLst>
          </p:cNvPr>
          <p:cNvGrpSpPr/>
          <p:nvPr/>
        </p:nvGrpSpPr>
        <p:grpSpPr>
          <a:xfrm>
            <a:off x="753110" y="3385015"/>
            <a:ext cx="2206083" cy="2295353"/>
            <a:chOff x="838200" y="3583544"/>
            <a:chExt cx="2100147" cy="2100147"/>
          </a:xfrm>
          <a:blipFill>
            <a:blip r:embed="rId2"/>
            <a:tile tx="0" ty="0" sx="100000" sy="100000" flip="none" algn="tl"/>
          </a:blipFill>
        </p:grpSpPr>
        <p:sp>
          <p:nvSpPr>
            <p:cNvPr id="8" name="Freeform 7">
              <a:extLst>
                <a:ext uri="{FF2B5EF4-FFF2-40B4-BE49-F238E27FC236}">
                  <a16:creationId xmlns:a16="http://schemas.microsoft.com/office/drawing/2014/main" id="{B3D4290A-E007-D34A-83E6-DDF7F85CC637}"/>
                </a:ext>
              </a:extLst>
            </p:cNvPr>
            <p:cNvSpPr/>
            <p:nvPr/>
          </p:nvSpPr>
          <p:spPr>
            <a:xfrm>
              <a:off x="1188224" y="4764876"/>
              <a:ext cx="350024" cy="350024"/>
            </a:xfrm>
            <a:custGeom>
              <a:avLst/>
              <a:gdLst>
                <a:gd name="connsiteX0" fmla="*/ 350025 w 350024"/>
                <a:gd name="connsiteY0" fmla="*/ 175012 h 350024"/>
                <a:gd name="connsiteX1" fmla="*/ 175012 w 350024"/>
                <a:gd name="connsiteY1" fmla="*/ 350025 h 350024"/>
                <a:gd name="connsiteX2" fmla="*/ 0 w 350024"/>
                <a:gd name="connsiteY2" fmla="*/ 175012 h 350024"/>
                <a:gd name="connsiteX3" fmla="*/ 175012 w 350024"/>
                <a:gd name="connsiteY3" fmla="*/ 0 h 350024"/>
                <a:gd name="connsiteX4" fmla="*/ 350025 w 350024"/>
                <a:gd name="connsiteY4" fmla="*/ 175012 h 350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024" h="350024">
                  <a:moveTo>
                    <a:pt x="350025" y="175012"/>
                  </a:moveTo>
                  <a:cubicBezTo>
                    <a:pt x="350025" y="271669"/>
                    <a:pt x="271669" y="350025"/>
                    <a:pt x="175012" y="350025"/>
                  </a:cubicBezTo>
                  <a:cubicBezTo>
                    <a:pt x="78356" y="350025"/>
                    <a:pt x="0" y="271669"/>
                    <a:pt x="0" y="175012"/>
                  </a:cubicBezTo>
                  <a:cubicBezTo>
                    <a:pt x="0" y="78356"/>
                    <a:pt x="78356" y="0"/>
                    <a:pt x="175012" y="0"/>
                  </a:cubicBezTo>
                  <a:cubicBezTo>
                    <a:pt x="271669" y="0"/>
                    <a:pt x="350025" y="78356"/>
                    <a:pt x="350025" y="175012"/>
                  </a:cubicBezTo>
                  <a:close/>
                </a:path>
              </a:pathLst>
            </a:custGeom>
            <a:solidFill>
              <a:schemeClr val="tx1"/>
            </a:solidFill>
            <a:ln w="21828"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94FD4A2F-4B27-1A48-84D5-1628BBBC7FFA}"/>
                </a:ext>
              </a:extLst>
            </p:cNvPr>
            <p:cNvSpPr/>
            <p:nvPr/>
          </p:nvSpPr>
          <p:spPr>
            <a:xfrm>
              <a:off x="2238298" y="4764876"/>
              <a:ext cx="350024" cy="350024"/>
            </a:xfrm>
            <a:custGeom>
              <a:avLst/>
              <a:gdLst>
                <a:gd name="connsiteX0" fmla="*/ 350025 w 350024"/>
                <a:gd name="connsiteY0" fmla="*/ 175012 h 350024"/>
                <a:gd name="connsiteX1" fmla="*/ 175012 w 350024"/>
                <a:gd name="connsiteY1" fmla="*/ 350025 h 350024"/>
                <a:gd name="connsiteX2" fmla="*/ 0 w 350024"/>
                <a:gd name="connsiteY2" fmla="*/ 175012 h 350024"/>
                <a:gd name="connsiteX3" fmla="*/ 175012 w 350024"/>
                <a:gd name="connsiteY3" fmla="*/ 0 h 350024"/>
                <a:gd name="connsiteX4" fmla="*/ 350025 w 350024"/>
                <a:gd name="connsiteY4" fmla="*/ 175012 h 350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024" h="350024">
                  <a:moveTo>
                    <a:pt x="350025" y="175012"/>
                  </a:moveTo>
                  <a:cubicBezTo>
                    <a:pt x="350025" y="271669"/>
                    <a:pt x="271669" y="350025"/>
                    <a:pt x="175012" y="350025"/>
                  </a:cubicBezTo>
                  <a:cubicBezTo>
                    <a:pt x="78356" y="350025"/>
                    <a:pt x="0" y="271669"/>
                    <a:pt x="0" y="175012"/>
                  </a:cubicBezTo>
                  <a:cubicBezTo>
                    <a:pt x="0" y="78356"/>
                    <a:pt x="78356" y="0"/>
                    <a:pt x="175012" y="0"/>
                  </a:cubicBezTo>
                  <a:cubicBezTo>
                    <a:pt x="271669" y="0"/>
                    <a:pt x="350025" y="78356"/>
                    <a:pt x="350025" y="175012"/>
                  </a:cubicBezTo>
                  <a:close/>
                </a:path>
              </a:pathLst>
            </a:custGeom>
            <a:solidFill>
              <a:schemeClr val="tx1"/>
            </a:solidFill>
            <a:ln w="21828"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1841934C-10E4-B941-BB7B-C3FC410B44A3}"/>
                </a:ext>
              </a:extLst>
            </p:cNvPr>
            <p:cNvSpPr/>
            <p:nvPr/>
          </p:nvSpPr>
          <p:spPr>
            <a:xfrm>
              <a:off x="925706" y="4152333"/>
              <a:ext cx="1925134" cy="787555"/>
            </a:xfrm>
            <a:custGeom>
              <a:avLst/>
              <a:gdLst>
                <a:gd name="connsiteX0" fmla="*/ 765679 w 1925134"/>
                <a:gd name="connsiteY0" fmla="*/ 350025 h 787555"/>
                <a:gd name="connsiteX1" fmla="*/ 765679 w 1925134"/>
                <a:gd name="connsiteY1" fmla="*/ 87506 h 787555"/>
                <a:gd name="connsiteX2" fmla="*/ 1065387 w 1925134"/>
                <a:gd name="connsiteY2" fmla="*/ 87506 h 787555"/>
                <a:gd name="connsiteX3" fmla="*/ 1126641 w 1925134"/>
                <a:gd name="connsiteY3" fmla="*/ 113758 h 787555"/>
                <a:gd name="connsiteX4" fmla="*/ 1362908 w 1925134"/>
                <a:gd name="connsiteY4" fmla="*/ 350025 h 787555"/>
                <a:gd name="connsiteX5" fmla="*/ 765679 w 1925134"/>
                <a:gd name="connsiteY5" fmla="*/ 350025 h 787555"/>
                <a:gd name="connsiteX6" fmla="*/ 678173 w 1925134"/>
                <a:gd name="connsiteY6" fmla="*/ 350025 h 787555"/>
                <a:gd name="connsiteX7" fmla="*/ 124696 w 1925134"/>
                <a:gd name="connsiteY7" fmla="*/ 350025 h 787555"/>
                <a:gd name="connsiteX8" fmla="*/ 360963 w 1925134"/>
                <a:gd name="connsiteY8" fmla="*/ 113758 h 787555"/>
                <a:gd name="connsiteX9" fmla="*/ 422217 w 1925134"/>
                <a:gd name="connsiteY9" fmla="*/ 87506 h 787555"/>
                <a:gd name="connsiteX10" fmla="*/ 678173 w 1925134"/>
                <a:gd name="connsiteY10" fmla="*/ 87506 h 787555"/>
                <a:gd name="connsiteX11" fmla="*/ 678173 w 1925134"/>
                <a:gd name="connsiteY11" fmla="*/ 350025 h 787555"/>
                <a:gd name="connsiteX12" fmla="*/ 1706370 w 1925134"/>
                <a:gd name="connsiteY12" fmla="*/ 350025 h 787555"/>
                <a:gd name="connsiteX13" fmla="*/ 1524794 w 1925134"/>
                <a:gd name="connsiteY13" fmla="*/ 350025 h 787555"/>
                <a:gd name="connsiteX14" fmla="*/ 1463540 w 1925134"/>
                <a:gd name="connsiteY14" fmla="*/ 323773 h 787555"/>
                <a:gd name="connsiteX15" fmla="*/ 1187896 w 1925134"/>
                <a:gd name="connsiteY15" fmla="*/ 50316 h 787555"/>
                <a:gd name="connsiteX16" fmla="*/ 1063199 w 1925134"/>
                <a:gd name="connsiteY16" fmla="*/ 0 h 787555"/>
                <a:gd name="connsiteX17" fmla="*/ 422217 w 1925134"/>
                <a:gd name="connsiteY17" fmla="*/ 0 h 787555"/>
                <a:gd name="connsiteX18" fmla="*/ 297521 w 1925134"/>
                <a:gd name="connsiteY18" fmla="*/ 50316 h 787555"/>
                <a:gd name="connsiteX19" fmla="*/ 26252 w 1925134"/>
                <a:gd name="connsiteY19" fmla="*/ 323773 h 787555"/>
                <a:gd name="connsiteX20" fmla="*/ 0 w 1925134"/>
                <a:gd name="connsiteY20" fmla="*/ 387215 h 787555"/>
                <a:gd name="connsiteX21" fmla="*/ 0 w 1925134"/>
                <a:gd name="connsiteY21" fmla="*/ 612543 h 787555"/>
                <a:gd name="connsiteX22" fmla="*/ 175012 w 1925134"/>
                <a:gd name="connsiteY22" fmla="*/ 787555 h 787555"/>
                <a:gd name="connsiteX23" fmla="*/ 196889 w 1925134"/>
                <a:gd name="connsiteY23" fmla="*/ 787555 h 787555"/>
                <a:gd name="connsiteX24" fmla="*/ 437531 w 1925134"/>
                <a:gd name="connsiteY24" fmla="*/ 546913 h 787555"/>
                <a:gd name="connsiteX25" fmla="*/ 678173 w 1925134"/>
                <a:gd name="connsiteY25" fmla="*/ 787555 h 787555"/>
                <a:gd name="connsiteX26" fmla="*/ 1246962 w 1925134"/>
                <a:gd name="connsiteY26" fmla="*/ 787555 h 787555"/>
                <a:gd name="connsiteX27" fmla="*/ 1487604 w 1925134"/>
                <a:gd name="connsiteY27" fmla="*/ 546913 h 787555"/>
                <a:gd name="connsiteX28" fmla="*/ 1728246 w 1925134"/>
                <a:gd name="connsiteY28" fmla="*/ 787555 h 787555"/>
                <a:gd name="connsiteX29" fmla="*/ 1837629 w 1925134"/>
                <a:gd name="connsiteY29" fmla="*/ 787555 h 787555"/>
                <a:gd name="connsiteX30" fmla="*/ 1925135 w 1925134"/>
                <a:gd name="connsiteY30" fmla="*/ 700049 h 787555"/>
                <a:gd name="connsiteX31" fmla="*/ 1925135 w 1925134"/>
                <a:gd name="connsiteY31" fmla="*/ 568790 h 787555"/>
                <a:gd name="connsiteX32" fmla="*/ 1706370 w 1925134"/>
                <a:gd name="connsiteY32" fmla="*/ 350025 h 78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25134" h="787555">
                  <a:moveTo>
                    <a:pt x="765679" y="350025"/>
                  </a:moveTo>
                  <a:lnTo>
                    <a:pt x="765679" y="87506"/>
                  </a:lnTo>
                  <a:lnTo>
                    <a:pt x="1065387" y="87506"/>
                  </a:lnTo>
                  <a:cubicBezTo>
                    <a:pt x="1089451" y="87506"/>
                    <a:pt x="1111328" y="96257"/>
                    <a:pt x="1126641" y="113758"/>
                  </a:cubicBezTo>
                  <a:lnTo>
                    <a:pt x="1362908" y="350025"/>
                  </a:lnTo>
                  <a:lnTo>
                    <a:pt x="765679" y="350025"/>
                  </a:lnTo>
                  <a:close/>
                  <a:moveTo>
                    <a:pt x="678173" y="350025"/>
                  </a:moveTo>
                  <a:lnTo>
                    <a:pt x="124696" y="350025"/>
                  </a:lnTo>
                  <a:lnTo>
                    <a:pt x="360963" y="113758"/>
                  </a:lnTo>
                  <a:cubicBezTo>
                    <a:pt x="378464" y="96257"/>
                    <a:pt x="400341" y="87506"/>
                    <a:pt x="422217" y="87506"/>
                  </a:cubicBezTo>
                  <a:lnTo>
                    <a:pt x="678173" y="87506"/>
                  </a:lnTo>
                  <a:lnTo>
                    <a:pt x="678173" y="350025"/>
                  </a:lnTo>
                  <a:close/>
                  <a:moveTo>
                    <a:pt x="1706370" y="350025"/>
                  </a:moveTo>
                  <a:lnTo>
                    <a:pt x="1524794" y="350025"/>
                  </a:lnTo>
                  <a:cubicBezTo>
                    <a:pt x="1500730" y="350025"/>
                    <a:pt x="1478854" y="341274"/>
                    <a:pt x="1463540" y="323773"/>
                  </a:cubicBezTo>
                  <a:lnTo>
                    <a:pt x="1187896" y="50316"/>
                  </a:lnTo>
                  <a:cubicBezTo>
                    <a:pt x="1155081" y="17501"/>
                    <a:pt x="1111328" y="0"/>
                    <a:pt x="1063199" y="0"/>
                  </a:cubicBezTo>
                  <a:lnTo>
                    <a:pt x="422217" y="0"/>
                  </a:lnTo>
                  <a:cubicBezTo>
                    <a:pt x="376276" y="0"/>
                    <a:pt x="330336" y="17501"/>
                    <a:pt x="297521" y="50316"/>
                  </a:cubicBezTo>
                  <a:lnTo>
                    <a:pt x="26252" y="323773"/>
                  </a:lnTo>
                  <a:cubicBezTo>
                    <a:pt x="8751" y="341274"/>
                    <a:pt x="0" y="363150"/>
                    <a:pt x="0" y="387215"/>
                  </a:cubicBezTo>
                  <a:lnTo>
                    <a:pt x="0" y="612543"/>
                  </a:lnTo>
                  <a:cubicBezTo>
                    <a:pt x="0" y="708800"/>
                    <a:pt x="78756" y="787555"/>
                    <a:pt x="175012" y="787555"/>
                  </a:cubicBezTo>
                  <a:lnTo>
                    <a:pt x="196889" y="787555"/>
                  </a:lnTo>
                  <a:cubicBezTo>
                    <a:pt x="196889" y="654108"/>
                    <a:pt x="304084" y="546913"/>
                    <a:pt x="437531" y="546913"/>
                  </a:cubicBezTo>
                  <a:cubicBezTo>
                    <a:pt x="570978" y="546913"/>
                    <a:pt x="678173" y="654108"/>
                    <a:pt x="678173" y="787555"/>
                  </a:cubicBezTo>
                  <a:lnTo>
                    <a:pt x="1246962" y="787555"/>
                  </a:lnTo>
                  <a:cubicBezTo>
                    <a:pt x="1246962" y="654108"/>
                    <a:pt x="1354157" y="546913"/>
                    <a:pt x="1487604" y="546913"/>
                  </a:cubicBezTo>
                  <a:cubicBezTo>
                    <a:pt x="1621051" y="546913"/>
                    <a:pt x="1728246" y="654108"/>
                    <a:pt x="1728246" y="787555"/>
                  </a:cubicBezTo>
                  <a:lnTo>
                    <a:pt x="1837629" y="787555"/>
                  </a:lnTo>
                  <a:cubicBezTo>
                    <a:pt x="1885757" y="787555"/>
                    <a:pt x="1925135" y="748177"/>
                    <a:pt x="1925135" y="700049"/>
                  </a:cubicBezTo>
                  <a:lnTo>
                    <a:pt x="1925135" y="568790"/>
                  </a:lnTo>
                  <a:cubicBezTo>
                    <a:pt x="1925135" y="448469"/>
                    <a:pt x="1826690" y="350025"/>
                    <a:pt x="1706370" y="350025"/>
                  </a:cubicBezTo>
                  <a:close/>
                </a:path>
              </a:pathLst>
            </a:custGeom>
            <a:grpFill/>
            <a:ln w="21828" cap="flat">
              <a:noFill/>
              <a:prstDash val="solid"/>
              <a:miter/>
            </a:ln>
          </p:spPr>
          <p:txBody>
            <a:bodyPr rtlCol="0" anchor="ctr"/>
            <a:lstStyle/>
            <a:p>
              <a:endParaRPr lang="en-US"/>
            </a:p>
          </p:txBody>
        </p:sp>
      </p:grpSp>
      <p:cxnSp>
        <p:nvCxnSpPr>
          <p:cNvPr id="18" name="Straight Arrow Connector 17">
            <a:extLst>
              <a:ext uri="{FF2B5EF4-FFF2-40B4-BE49-F238E27FC236}">
                <a16:creationId xmlns:a16="http://schemas.microsoft.com/office/drawing/2014/main" id="{F9893148-3FA1-3D46-9929-B008CFF861F2}"/>
              </a:ext>
            </a:extLst>
          </p:cNvPr>
          <p:cNvCxnSpPr/>
          <p:nvPr/>
        </p:nvCxnSpPr>
        <p:spPr>
          <a:xfrm>
            <a:off x="3067376" y="4532692"/>
            <a:ext cx="994786" cy="0"/>
          </a:xfrm>
          <a:prstGeom prst="straightConnector1">
            <a:avLst/>
          </a:prstGeom>
          <a:ln w="57150">
            <a:solidFill>
              <a:srgbClr val="74276C"/>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D4F98489-A261-DA4A-8174-9265C32506AA}"/>
              </a:ext>
            </a:extLst>
          </p:cNvPr>
          <p:cNvSpPr/>
          <p:nvPr/>
        </p:nvSpPr>
        <p:spPr>
          <a:xfrm>
            <a:off x="4062162" y="3686013"/>
            <a:ext cx="3547069" cy="1666800"/>
          </a:xfrm>
          <a:prstGeom prst="roundRect">
            <a:avLst>
              <a:gd name="adj" fmla="val 1003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Montserrat SemiBold" pitchFamily="2" charset="77"/>
              </a:rPr>
              <a:t>Car Wash</a:t>
            </a:r>
          </a:p>
          <a:p>
            <a:pPr algn="ctr"/>
            <a:endParaRPr lang="en-US" sz="2400" b="1" dirty="0">
              <a:solidFill>
                <a:schemeClr val="bg1"/>
              </a:solidFill>
              <a:latin typeface="Montserrat SemiBold" pitchFamily="2" charset="77"/>
            </a:endParaRPr>
          </a:p>
          <a:p>
            <a:pPr algn="ctr"/>
            <a:endParaRPr lang="en-US" sz="2400" b="1" dirty="0">
              <a:solidFill>
                <a:schemeClr val="bg1"/>
              </a:solidFill>
              <a:latin typeface="Montserrat SemiBold" pitchFamily="2" charset="77"/>
            </a:endParaRPr>
          </a:p>
          <a:p>
            <a:pPr algn="ctr"/>
            <a:endParaRPr lang="en-US" sz="2400" b="1" dirty="0">
              <a:solidFill>
                <a:schemeClr val="bg1"/>
              </a:solidFill>
              <a:latin typeface="Montserrat SemiBold" pitchFamily="2" charset="77"/>
            </a:endParaRPr>
          </a:p>
        </p:txBody>
      </p:sp>
      <p:pic>
        <p:nvPicPr>
          <p:cNvPr id="20" name="Graphic 19" descr="Soap">
            <a:extLst>
              <a:ext uri="{FF2B5EF4-FFF2-40B4-BE49-F238E27FC236}">
                <a16:creationId xmlns:a16="http://schemas.microsoft.com/office/drawing/2014/main" id="{33A5584D-E1CB-394E-9F25-A72835E35D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21881" y="4262935"/>
            <a:ext cx="914400" cy="914400"/>
          </a:xfrm>
          <a:prstGeom prst="rect">
            <a:avLst/>
          </a:prstGeom>
        </p:spPr>
      </p:pic>
      <p:pic>
        <p:nvPicPr>
          <p:cNvPr id="22" name="Graphic 21" descr="Towel">
            <a:extLst>
              <a:ext uri="{FF2B5EF4-FFF2-40B4-BE49-F238E27FC236}">
                <a16:creationId xmlns:a16="http://schemas.microsoft.com/office/drawing/2014/main" id="{2F3771D2-96D5-5E4F-871A-F7EC46579B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27367" y="4262935"/>
            <a:ext cx="914400" cy="914400"/>
          </a:xfrm>
          <a:prstGeom prst="rect">
            <a:avLst/>
          </a:prstGeom>
        </p:spPr>
      </p:pic>
      <p:cxnSp>
        <p:nvCxnSpPr>
          <p:cNvPr id="23" name="Straight Arrow Connector 22">
            <a:extLst>
              <a:ext uri="{FF2B5EF4-FFF2-40B4-BE49-F238E27FC236}">
                <a16:creationId xmlns:a16="http://schemas.microsoft.com/office/drawing/2014/main" id="{E6E22E47-F539-7D46-8869-43E87B2FE84D}"/>
              </a:ext>
            </a:extLst>
          </p:cNvPr>
          <p:cNvCxnSpPr/>
          <p:nvPr/>
        </p:nvCxnSpPr>
        <p:spPr>
          <a:xfrm>
            <a:off x="7609231" y="4532692"/>
            <a:ext cx="994786" cy="0"/>
          </a:xfrm>
          <a:prstGeom prst="straightConnector1">
            <a:avLst/>
          </a:prstGeom>
          <a:ln w="57150">
            <a:solidFill>
              <a:srgbClr val="74276C"/>
            </a:solidFill>
            <a:tailEnd type="triangle"/>
          </a:ln>
        </p:spPr>
        <p:style>
          <a:lnRef idx="1">
            <a:schemeClr val="accent1"/>
          </a:lnRef>
          <a:fillRef idx="0">
            <a:schemeClr val="accent1"/>
          </a:fillRef>
          <a:effectRef idx="0">
            <a:schemeClr val="accent1"/>
          </a:effectRef>
          <a:fontRef idx="minor">
            <a:schemeClr val="tx1"/>
          </a:fontRef>
        </p:style>
      </p:cxnSp>
      <p:grpSp>
        <p:nvGrpSpPr>
          <p:cNvPr id="24" name="Graphic 5" descr="Car">
            <a:extLst>
              <a:ext uri="{FF2B5EF4-FFF2-40B4-BE49-F238E27FC236}">
                <a16:creationId xmlns:a16="http://schemas.microsoft.com/office/drawing/2014/main" id="{78647529-A0F2-FB47-A405-AC55ECA99FB8}"/>
              </a:ext>
            </a:extLst>
          </p:cNvPr>
          <p:cNvGrpSpPr/>
          <p:nvPr/>
        </p:nvGrpSpPr>
        <p:grpSpPr>
          <a:xfrm>
            <a:off x="8656962" y="3371736"/>
            <a:ext cx="2206083" cy="2295353"/>
            <a:chOff x="838200" y="3583544"/>
            <a:chExt cx="2100147" cy="2100147"/>
          </a:xfrm>
          <a:blipFill>
            <a:blip r:embed="rId2"/>
            <a:tile tx="0" ty="0" sx="100000" sy="100000" flip="none" algn="tl"/>
          </a:blipFill>
        </p:grpSpPr>
        <p:sp>
          <p:nvSpPr>
            <p:cNvPr id="25" name="Freeform 24">
              <a:extLst>
                <a:ext uri="{FF2B5EF4-FFF2-40B4-BE49-F238E27FC236}">
                  <a16:creationId xmlns:a16="http://schemas.microsoft.com/office/drawing/2014/main" id="{36DC05EB-B821-4446-A3B1-6044684A2D04}"/>
                </a:ext>
              </a:extLst>
            </p:cNvPr>
            <p:cNvSpPr/>
            <p:nvPr/>
          </p:nvSpPr>
          <p:spPr>
            <a:xfrm>
              <a:off x="1188224" y="4764876"/>
              <a:ext cx="350024" cy="350024"/>
            </a:xfrm>
            <a:custGeom>
              <a:avLst/>
              <a:gdLst>
                <a:gd name="connsiteX0" fmla="*/ 350025 w 350024"/>
                <a:gd name="connsiteY0" fmla="*/ 175012 h 350024"/>
                <a:gd name="connsiteX1" fmla="*/ 175012 w 350024"/>
                <a:gd name="connsiteY1" fmla="*/ 350025 h 350024"/>
                <a:gd name="connsiteX2" fmla="*/ 0 w 350024"/>
                <a:gd name="connsiteY2" fmla="*/ 175012 h 350024"/>
                <a:gd name="connsiteX3" fmla="*/ 175012 w 350024"/>
                <a:gd name="connsiteY3" fmla="*/ 0 h 350024"/>
                <a:gd name="connsiteX4" fmla="*/ 350025 w 350024"/>
                <a:gd name="connsiteY4" fmla="*/ 175012 h 350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024" h="350024">
                  <a:moveTo>
                    <a:pt x="350025" y="175012"/>
                  </a:moveTo>
                  <a:cubicBezTo>
                    <a:pt x="350025" y="271669"/>
                    <a:pt x="271669" y="350025"/>
                    <a:pt x="175012" y="350025"/>
                  </a:cubicBezTo>
                  <a:cubicBezTo>
                    <a:pt x="78356" y="350025"/>
                    <a:pt x="0" y="271669"/>
                    <a:pt x="0" y="175012"/>
                  </a:cubicBezTo>
                  <a:cubicBezTo>
                    <a:pt x="0" y="78356"/>
                    <a:pt x="78356" y="0"/>
                    <a:pt x="175012" y="0"/>
                  </a:cubicBezTo>
                  <a:cubicBezTo>
                    <a:pt x="271669" y="0"/>
                    <a:pt x="350025" y="78356"/>
                    <a:pt x="350025" y="175012"/>
                  </a:cubicBezTo>
                  <a:close/>
                </a:path>
              </a:pathLst>
            </a:custGeom>
            <a:solidFill>
              <a:schemeClr val="tx1"/>
            </a:solidFill>
            <a:ln w="21828"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3E43FC1-1A60-DE45-9FFA-7442BCDD713E}"/>
                </a:ext>
              </a:extLst>
            </p:cNvPr>
            <p:cNvSpPr/>
            <p:nvPr/>
          </p:nvSpPr>
          <p:spPr>
            <a:xfrm>
              <a:off x="2238298" y="4764876"/>
              <a:ext cx="350024" cy="350024"/>
            </a:xfrm>
            <a:custGeom>
              <a:avLst/>
              <a:gdLst>
                <a:gd name="connsiteX0" fmla="*/ 350025 w 350024"/>
                <a:gd name="connsiteY0" fmla="*/ 175012 h 350024"/>
                <a:gd name="connsiteX1" fmla="*/ 175012 w 350024"/>
                <a:gd name="connsiteY1" fmla="*/ 350025 h 350024"/>
                <a:gd name="connsiteX2" fmla="*/ 0 w 350024"/>
                <a:gd name="connsiteY2" fmla="*/ 175012 h 350024"/>
                <a:gd name="connsiteX3" fmla="*/ 175012 w 350024"/>
                <a:gd name="connsiteY3" fmla="*/ 0 h 350024"/>
                <a:gd name="connsiteX4" fmla="*/ 350025 w 350024"/>
                <a:gd name="connsiteY4" fmla="*/ 175012 h 350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024" h="350024">
                  <a:moveTo>
                    <a:pt x="350025" y="175012"/>
                  </a:moveTo>
                  <a:cubicBezTo>
                    <a:pt x="350025" y="271669"/>
                    <a:pt x="271669" y="350025"/>
                    <a:pt x="175012" y="350025"/>
                  </a:cubicBezTo>
                  <a:cubicBezTo>
                    <a:pt x="78356" y="350025"/>
                    <a:pt x="0" y="271669"/>
                    <a:pt x="0" y="175012"/>
                  </a:cubicBezTo>
                  <a:cubicBezTo>
                    <a:pt x="0" y="78356"/>
                    <a:pt x="78356" y="0"/>
                    <a:pt x="175012" y="0"/>
                  </a:cubicBezTo>
                  <a:cubicBezTo>
                    <a:pt x="271669" y="0"/>
                    <a:pt x="350025" y="78356"/>
                    <a:pt x="350025" y="175012"/>
                  </a:cubicBezTo>
                  <a:close/>
                </a:path>
              </a:pathLst>
            </a:custGeom>
            <a:solidFill>
              <a:schemeClr val="tx1"/>
            </a:solidFill>
            <a:ln w="21828"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4515BBBD-5D90-AA48-9D36-43E417E985D8}"/>
                </a:ext>
              </a:extLst>
            </p:cNvPr>
            <p:cNvSpPr/>
            <p:nvPr/>
          </p:nvSpPr>
          <p:spPr>
            <a:xfrm>
              <a:off x="925706" y="4152333"/>
              <a:ext cx="1925134" cy="787555"/>
            </a:xfrm>
            <a:custGeom>
              <a:avLst/>
              <a:gdLst>
                <a:gd name="connsiteX0" fmla="*/ 765679 w 1925134"/>
                <a:gd name="connsiteY0" fmla="*/ 350025 h 787555"/>
                <a:gd name="connsiteX1" fmla="*/ 765679 w 1925134"/>
                <a:gd name="connsiteY1" fmla="*/ 87506 h 787555"/>
                <a:gd name="connsiteX2" fmla="*/ 1065387 w 1925134"/>
                <a:gd name="connsiteY2" fmla="*/ 87506 h 787555"/>
                <a:gd name="connsiteX3" fmla="*/ 1126641 w 1925134"/>
                <a:gd name="connsiteY3" fmla="*/ 113758 h 787555"/>
                <a:gd name="connsiteX4" fmla="*/ 1362908 w 1925134"/>
                <a:gd name="connsiteY4" fmla="*/ 350025 h 787555"/>
                <a:gd name="connsiteX5" fmla="*/ 765679 w 1925134"/>
                <a:gd name="connsiteY5" fmla="*/ 350025 h 787555"/>
                <a:gd name="connsiteX6" fmla="*/ 678173 w 1925134"/>
                <a:gd name="connsiteY6" fmla="*/ 350025 h 787555"/>
                <a:gd name="connsiteX7" fmla="*/ 124696 w 1925134"/>
                <a:gd name="connsiteY7" fmla="*/ 350025 h 787555"/>
                <a:gd name="connsiteX8" fmla="*/ 360963 w 1925134"/>
                <a:gd name="connsiteY8" fmla="*/ 113758 h 787555"/>
                <a:gd name="connsiteX9" fmla="*/ 422217 w 1925134"/>
                <a:gd name="connsiteY9" fmla="*/ 87506 h 787555"/>
                <a:gd name="connsiteX10" fmla="*/ 678173 w 1925134"/>
                <a:gd name="connsiteY10" fmla="*/ 87506 h 787555"/>
                <a:gd name="connsiteX11" fmla="*/ 678173 w 1925134"/>
                <a:gd name="connsiteY11" fmla="*/ 350025 h 787555"/>
                <a:gd name="connsiteX12" fmla="*/ 1706370 w 1925134"/>
                <a:gd name="connsiteY12" fmla="*/ 350025 h 787555"/>
                <a:gd name="connsiteX13" fmla="*/ 1524794 w 1925134"/>
                <a:gd name="connsiteY13" fmla="*/ 350025 h 787555"/>
                <a:gd name="connsiteX14" fmla="*/ 1463540 w 1925134"/>
                <a:gd name="connsiteY14" fmla="*/ 323773 h 787555"/>
                <a:gd name="connsiteX15" fmla="*/ 1187896 w 1925134"/>
                <a:gd name="connsiteY15" fmla="*/ 50316 h 787555"/>
                <a:gd name="connsiteX16" fmla="*/ 1063199 w 1925134"/>
                <a:gd name="connsiteY16" fmla="*/ 0 h 787555"/>
                <a:gd name="connsiteX17" fmla="*/ 422217 w 1925134"/>
                <a:gd name="connsiteY17" fmla="*/ 0 h 787555"/>
                <a:gd name="connsiteX18" fmla="*/ 297521 w 1925134"/>
                <a:gd name="connsiteY18" fmla="*/ 50316 h 787555"/>
                <a:gd name="connsiteX19" fmla="*/ 26252 w 1925134"/>
                <a:gd name="connsiteY19" fmla="*/ 323773 h 787555"/>
                <a:gd name="connsiteX20" fmla="*/ 0 w 1925134"/>
                <a:gd name="connsiteY20" fmla="*/ 387215 h 787555"/>
                <a:gd name="connsiteX21" fmla="*/ 0 w 1925134"/>
                <a:gd name="connsiteY21" fmla="*/ 612543 h 787555"/>
                <a:gd name="connsiteX22" fmla="*/ 175012 w 1925134"/>
                <a:gd name="connsiteY22" fmla="*/ 787555 h 787555"/>
                <a:gd name="connsiteX23" fmla="*/ 196889 w 1925134"/>
                <a:gd name="connsiteY23" fmla="*/ 787555 h 787555"/>
                <a:gd name="connsiteX24" fmla="*/ 437531 w 1925134"/>
                <a:gd name="connsiteY24" fmla="*/ 546913 h 787555"/>
                <a:gd name="connsiteX25" fmla="*/ 678173 w 1925134"/>
                <a:gd name="connsiteY25" fmla="*/ 787555 h 787555"/>
                <a:gd name="connsiteX26" fmla="*/ 1246962 w 1925134"/>
                <a:gd name="connsiteY26" fmla="*/ 787555 h 787555"/>
                <a:gd name="connsiteX27" fmla="*/ 1487604 w 1925134"/>
                <a:gd name="connsiteY27" fmla="*/ 546913 h 787555"/>
                <a:gd name="connsiteX28" fmla="*/ 1728246 w 1925134"/>
                <a:gd name="connsiteY28" fmla="*/ 787555 h 787555"/>
                <a:gd name="connsiteX29" fmla="*/ 1837629 w 1925134"/>
                <a:gd name="connsiteY29" fmla="*/ 787555 h 787555"/>
                <a:gd name="connsiteX30" fmla="*/ 1925135 w 1925134"/>
                <a:gd name="connsiteY30" fmla="*/ 700049 h 787555"/>
                <a:gd name="connsiteX31" fmla="*/ 1925135 w 1925134"/>
                <a:gd name="connsiteY31" fmla="*/ 568790 h 787555"/>
                <a:gd name="connsiteX32" fmla="*/ 1706370 w 1925134"/>
                <a:gd name="connsiteY32" fmla="*/ 350025 h 78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25134" h="787555">
                  <a:moveTo>
                    <a:pt x="765679" y="350025"/>
                  </a:moveTo>
                  <a:lnTo>
                    <a:pt x="765679" y="87506"/>
                  </a:lnTo>
                  <a:lnTo>
                    <a:pt x="1065387" y="87506"/>
                  </a:lnTo>
                  <a:cubicBezTo>
                    <a:pt x="1089451" y="87506"/>
                    <a:pt x="1111328" y="96257"/>
                    <a:pt x="1126641" y="113758"/>
                  </a:cubicBezTo>
                  <a:lnTo>
                    <a:pt x="1362908" y="350025"/>
                  </a:lnTo>
                  <a:lnTo>
                    <a:pt x="765679" y="350025"/>
                  </a:lnTo>
                  <a:close/>
                  <a:moveTo>
                    <a:pt x="678173" y="350025"/>
                  </a:moveTo>
                  <a:lnTo>
                    <a:pt x="124696" y="350025"/>
                  </a:lnTo>
                  <a:lnTo>
                    <a:pt x="360963" y="113758"/>
                  </a:lnTo>
                  <a:cubicBezTo>
                    <a:pt x="378464" y="96257"/>
                    <a:pt x="400341" y="87506"/>
                    <a:pt x="422217" y="87506"/>
                  </a:cubicBezTo>
                  <a:lnTo>
                    <a:pt x="678173" y="87506"/>
                  </a:lnTo>
                  <a:lnTo>
                    <a:pt x="678173" y="350025"/>
                  </a:lnTo>
                  <a:close/>
                  <a:moveTo>
                    <a:pt x="1706370" y="350025"/>
                  </a:moveTo>
                  <a:lnTo>
                    <a:pt x="1524794" y="350025"/>
                  </a:lnTo>
                  <a:cubicBezTo>
                    <a:pt x="1500730" y="350025"/>
                    <a:pt x="1478854" y="341274"/>
                    <a:pt x="1463540" y="323773"/>
                  </a:cubicBezTo>
                  <a:lnTo>
                    <a:pt x="1187896" y="50316"/>
                  </a:lnTo>
                  <a:cubicBezTo>
                    <a:pt x="1155081" y="17501"/>
                    <a:pt x="1111328" y="0"/>
                    <a:pt x="1063199" y="0"/>
                  </a:cubicBezTo>
                  <a:lnTo>
                    <a:pt x="422217" y="0"/>
                  </a:lnTo>
                  <a:cubicBezTo>
                    <a:pt x="376276" y="0"/>
                    <a:pt x="330336" y="17501"/>
                    <a:pt x="297521" y="50316"/>
                  </a:cubicBezTo>
                  <a:lnTo>
                    <a:pt x="26252" y="323773"/>
                  </a:lnTo>
                  <a:cubicBezTo>
                    <a:pt x="8751" y="341274"/>
                    <a:pt x="0" y="363150"/>
                    <a:pt x="0" y="387215"/>
                  </a:cubicBezTo>
                  <a:lnTo>
                    <a:pt x="0" y="612543"/>
                  </a:lnTo>
                  <a:cubicBezTo>
                    <a:pt x="0" y="708800"/>
                    <a:pt x="78756" y="787555"/>
                    <a:pt x="175012" y="787555"/>
                  </a:cubicBezTo>
                  <a:lnTo>
                    <a:pt x="196889" y="787555"/>
                  </a:lnTo>
                  <a:cubicBezTo>
                    <a:pt x="196889" y="654108"/>
                    <a:pt x="304084" y="546913"/>
                    <a:pt x="437531" y="546913"/>
                  </a:cubicBezTo>
                  <a:cubicBezTo>
                    <a:pt x="570978" y="546913"/>
                    <a:pt x="678173" y="654108"/>
                    <a:pt x="678173" y="787555"/>
                  </a:cubicBezTo>
                  <a:lnTo>
                    <a:pt x="1246962" y="787555"/>
                  </a:lnTo>
                  <a:cubicBezTo>
                    <a:pt x="1246962" y="654108"/>
                    <a:pt x="1354157" y="546913"/>
                    <a:pt x="1487604" y="546913"/>
                  </a:cubicBezTo>
                  <a:cubicBezTo>
                    <a:pt x="1621051" y="546913"/>
                    <a:pt x="1728246" y="654108"/>
                    <a:pt x="1728246" y="787555"/>
                  </a:cubicBezTo>
                  <a:lnTo>
                    <a:pt x="1837629" y="787555"/>
                  </a:lnTo>
                  <a:cubicBezTo>
                    <a:pt x="1885757" y="787555"/>
                    <a:pt x="1925135" y="748177"/>
                    <a:pt x="1925135" y="700049"/>
                  </a:cubicBezTo>
                  <a:lnTo>
                    <a:pt x="1925135" y="568790"/>
                  </a:lnTo>
                  <a:cubicBezTo>
                    <a:pt x="1925135" y="448469"/>
                    <a:pt x="1826690" y="350025"/>
                    <a:pt x="1706370" y="350025"/>
                  </a:cubicBezTo>
                  <a:close/>
                </a:path>
              </a:pathLst>
            </a:custGeom>
            <a:solidFill>
              <a:schemeClr val="bg1">
                <a:lumMod val="85000"/>
              </a:schemeClr>
            </a:solidFill>
            <a:ln w="21828" cap="flat">
              <a:solidFill>
                <a:schemeClr val="tx1"/>
              </a:solidFill>
              <a:prstDash val="solid"/>
              <a:miter/>
            </a:ln>
          </p:spPr>
          <p:txBody>
            <a:bodyPr rtlCol="0" anchor="ctr"/>
            <a:lstStyle/>
            <a:p>
              <a:endParaRPr lang="en-US"/>
            </a:p>
          </p:txBody>
        </p:sp>
      </p:grpSp>
    </p:spTree>
    <p:extLst>
      <p:ext uri="{BB962C8B-B14F-4D97-AF65-F5344CB8AC3E}">
        <p14:creationId xmlns:p14="http://schemas.microsoft.com/office/powerpoint/2010/main" val="4275081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A7B2F-673D-B04C-A1C5-C6B1743CD7D0}"/>
              </a:ext>
            </a:extLst>
          </p:cNvPr>
          <p:cNvSpPr>
            <a:spLocks noGrp="1"/>
          </p:cNvSpPr>
          <p:nvPr>
            <p:ph type="title"/>
          </p:nvPr>
        </p:nvSpPr>
        <p:spPr/>
        <p:txBody>
          <a:bodyPr>
            <a:normAutofit/>
          </a:bodyPr>
          <a:lstStyle/>
          <a:p>
            <a:pPr algn="ctr"/>
            <a:r>
              <a:rPr lang="en-US" sz="4800" b="1" dirty="0">
                <a:solidFill>
                  <a:srgbClr val="74276C"/>
                </a:solidFill>
                <a:latin typeface="Montserrat ExtraBold" pitchFamily="2" charset="77"/>
              </a:rPr>
              <a:t>Why Functions?</a:t>
            </a:r>
          </a:p>
        </p:txBody>
      </p:sp>
      <p:sp>
        <p:nvSpPr>
          <p:cNvPr id="3" name="Content Placeholder 2">
            <a:extLst>
              <a:ext uri="{FF2B5EF4-FFF2-40B4-BE49-F238E27FC236}">
                <a16:creationId xmlns:a16="http://schemas.microsoft.com/office/drawing/2014/main" id="{85C1FCCE-961C-3E4C-90B7-5ED2FC65E9C8}"/>
              </a:ext>
            </a:extLst>
          </p:cNvPr>
          <p:cNvSpPr>
            <a:spLocks noGrp="1"/>
          </p:cNvSpPr>
          <p:nvPr>
            <p:ph idx="1"/>
          </p:nvPr>
        </p:nvSpPr>
        <p:spPr>
          <a:xfrm>
            <a:off x="828367" y="2005632"/>
            <a:ext cx="10515600" cy="2846736"/>
          </a:xfrm>
        </p:spPr>
        <p:txBody>
          <a:bodyPr/>
          <a:lstStyle/>
          <a:p>
            <a:pPr marL="0" indent="0">
              <a:buNone/>
            </a:pPr>
            <a:r>
              <a:rPr lang="en-US" dirty="0">
                <a:latin typeface="Montserrat" pitchFamily="2" charset="77"/>
              </a:rPr>
              <a:t>The main advantage of functions is that you can write them once and use them multiple times ⟶ </a:t>
            </a:r>
            <a:r>
              <a:rPr lang="en-US" b="1" dirty="0">
                <a:latin typeface="Montserrat" pitchFamily="2" charset="77"/>
              </a:rPr>
              <a:t>reusable</a:t>
            </a:r>
          </a:p>
          <a:p>
            <a:pPr marL="0" indent="0">
              <a:buNone/>
            </a:pPr>
            <a:endParaRPr lang="en-US" b="1" dirty="0">
              <a:latin typeface="Montserrat" pitchFamily="2" charset="77"/>
            </a:endParaRPr>
          </a:p>
          <a:p>
            <a:pPr marL="0" indent="0">
              <a:buNone/>
            </a:pPr>
            <a:r>
              <a:rPr lang="en-US" dirty="0">
                <a:latin typeface="Montserrat" pitchFamily="2" charset="77"/>
              </a:rPr>
              <a:t>For example, we can use the Car Wash function with different dirty cars, rather than creating a new car wash for each car; we can </a:t>
            </a:r>
            <a:r>
              <a:rPr lang="en-US" b="1" dirty="0">
                <a:latin typeface="Montserrat" pitchFamily="2" charset="77"/>
              </a:rPr>
              <a:t>reuse</a:t>
            </a:r>
            <a:r>
              <a:rPr lang="en-US" dirty="0">
                <a:latin typeface="Montserrat" pitchFamily="2" charset="77"/>
              </a:rPr>
              <a:t> our car wash.</a:t>
            </a:r>
          </a:p>
        </p:txBody>
      </p:sp>
      <p:sp>
        <p:nvSpPr>
          <p:cNvPr id="5" name="Snip Diagonal Corner of Rectangle 4">
            <a:extLst>
              <a:ext uri="{FF2B5EF4-FFF2-40B4-BE49-F238E27FC236}">
                <a16:creationId xmlns:a16="http://schemas.microsoft.com/office/drawing/2014/main" id="{3F12CF18-5531-8342-8F28-69CDC1F08B2B}"/>
              </a:ext>
            </a:extLst>
          </p:cNvPr>
          <p:cNvSpPr/>
          <p:nvPr/>
        </p:nvSpPr>
        <p:spPr>
          <a:xfrm>
            <a:off x="344129" y="216310"/>
            <a:ext cx="11484077" cy="6440129"/>
          </a:xfrm>
          <a:prstGeom prst="snip2DiagRect">
            <a:avLst>
              <a:gd name="adj1" fmla="val 0"/>
              <a:gd name="adj2" fmla="val 4453"/>
            </a:avLst>
          </a:prstGeom>
          <a:noFill/>
          <a:ln w="19050">
            <a:solidFill>
              <a:srgbClr val="7427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11622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7C471-1DAF-254C-91BD-4BCCD5243FF3}"/>
              </a:ext>
            </a:extLst>
          </p:cNvPr>
          <p:cNvSpPr>
            <a:spLocks noGrp="1"/>
          </p:cNvSpPr>
          <p:nvPr>
            <p:ph type="title"/>
          </p:nvPr>
        </p:nvSpPr>
        <p:spPr>
          <a:xfrm>
            <a:off x="838200" y="224631"/>
            <a:ext cx="10515600" cy="1325563"/>
          </a:xfrm>
        </p:spPr>
        <p:txBody>
          <a:bodyPr>
            <a:normAutofit/>
          </a:bodyPr>
          <a:lstStyle/>
          <a:p>
            <a:pPr algn="ctr"/>
            <a:r>
              <a:rPr lang="en-US" sz="4800" b="1" dirty="0">
                <a:solidFill>
                  <a:srgbClr val="74276C"/>
                </a:solidFill>
                <a:latin typeface="Montserrat ExtraBold" pitchFamily="2" charset="77"/>
              </a:rPr>
              <a:t>Defining Functions</a:t>
            </a:r>
          </a:p>
        </p:txBody>
      </p:sp>
      <p:sp>
        <p:nvSpPr>
          <p:cNvPr id="3" name="Content Placeholder 2">
            <a:extLst>
              <a:ext uri="{FF2B5EF4-FFF2-40B4-BE49-F238E27FC236}">
                <a16:creationId xmlns:a16="http://schemas.microsoft.com/office/drawing/2014/main" id="{5649B738-2019-FA4C-B242-B0F1C8DE18C5}"/>
              </a:ext>
            </a:extLst>
          </p:cNvPr>
          <p:cNvSpPr>
            <a:spLocks noGrp="1"/>
          </p:cNvSpPr>
          <p:nvPr>
            <p:ph idx="1"/>
          </p:nvPr>
        </p:nvSpPr>
        <p:spPr>
          <a:xfrm>
            <a:off x="838200" y="1558515"/>
            <a:ext cx="10515600" cy="4351338"/>
          </a:xfrm>
        </p:spPr>
        <p:txBody>
          <a:bodyPr/>
          <a:lstStyle/>
          <a:p>
            <a:pPr marL="0" indent="0">
              <a:buNone/>
            </a:pPr>
            <a:r>
              <a:rPr lang="en-US" dirty="0">
                <a:latin typeface="Montserrat" pitchFamily="2" charset="77"/>
              </a:rPr>
              <a:t>To write a function, you write the </a:t>
            </a:r>
            <a:r>
              <a:rPr lang="en-US" b="1" dirty="0">
                <a:latin typeface="Montserrat" pitchFamily="2" charset="77"/>
              </a:rPr>
              <a:t>function</a:t>
            </a:r>
            <a:r>
              <a:rPr lang="en-US" dirty="0">
                <a:latin typeface="Montserrat" pitchFamily="2" charset="77"/>
              </a:rPr>
              <a:t> keyword, followed by your functions </a:t>
            </a:r>
            <a:r>
              <a:rPr lang="en-US" b="1" dirty="0">
                <a:latin typeface="Montserrat" pitchFamily="2" charset="77"/>
              </a:rPr>
              <a:t>name</a:t>
            </a:r>
            <a:r>
              <a:rPr lang="en-US" dirty="0">
                <a:latin typeface="Montserrat" pitchFamily="2" charset="77"/>
              </a:rPr>
              <a:t> with a set of </a:t>
            </a:r>
            <a:r>
              <a:rPr lang="en-US" b="1" dirty="0">
                <a:latin typeface="Montserrat" pitchFamily="2" charset="77"/>
              </a:rPr>
              <a:t>parenthesis ()</a:t>
            </a:r>
            <a:r>
              <a:rPr lang="en-US" dirty="0">
                <a:latin typeface="Montserrat" pitchFamily="2" charset="77"/>
              </a:rPr>
              <a:t> at its end. Lastly, add a pair of </a:t>
            </a:r>
            <a:r>
              <a:rPr lang="en-US" b="1" dirty="0">
                <a:latin typeface="Montserrat" pitchFamily="2" charset="77"/>
              </a:rPr>
              <a:t>curly brackets</a:t>
            </a:r>
            <a:r>
              <a:rPr lang="en-US" b="1" dirty="0">
                <a:solidFill>
                  <a:srgbClr val="FF0000"/>
                </a:solidFill>
                <a:latin typeface="Montserrat" pitchFamily="2" charset="77"/>
              </a:rPr>
              <a:t> </a:t>
            </a:r>
            <a:r>
              <a:rPr lang="en-US" b="1" dirty="0">
                <a:latin typeface="Montserrat" pitchFamily="2" charset="77"/>
              </a:rPr>
              <a:t>{}</a:t>
            </a:r>
            <a:r>
              <a:rPr lang="en-US" dirty="0">
                <a:latin typeface="Montserrat" pitchFamily="2" charset="77"/>
              </a:rPr>
              <a:t>.</a:t>
            </a:r>
            <a:r>
              <a:rPr lang="en-US" dirty="0">
                <a:solidFill>
                  <a:srgbClr val="FF0000"/>
                </a:solidFill>
                <a:latin typeface="Montserrat" pitchFamily="2" charset="77"/>
              </a:rPr>
              <a:t> </a:t>
            </a:r>
            <a:r>
              <a:rPr lang="en-US" dirty="0">
                <a:latin typeface="Montserrat" pitchFamily="2" charset="77"/>
              </a:rPr>
              <a:t>The code for your function will go between these brackets.</a:t>
            </a:r>
          </a:p>
        </p:txBody>
      </p:sp>
      <p:sp>
        <p:nvSpPr>
          <p:cNvPr id="4" name="Snip Diagonal Corner of Rectangle 3">
            <a:extLst>
              <a:ext uri="{FF2B5EF4-FFF2-40B4-BE49-F238E27FC236}">
                <a16:creationId xmlns:a16="http://schemas.microsoft.com/office/drawing/2014/main" id="{D6F5090F-621C-FF40-B5C3-7A3E60F9EF98}"/>
              </a:ext>
            </a:extLst>
          </p:cNvPr>
          <p:cNvSpPr/>
          <p:nvPr/>
        </p:nvSpPr>
        <p:spPr>
          <a:xfrm>
            <a:off x="344129" y="216310"/>
            <a:ext cx="11484077" cy="6440129"/>
          </a:xfrm>
          <a:prstGeom prst="snip2DiagRect">
            <a:avLst>
              <a:gd name="adj1" fmla="val 0"/>
              <a:gd name="adj2" fmla="val 4453"/>
            </a:avLst>
          </a:prstGeom>
          <a:noFill/>
          <a:ln w="19050">
            <a:solidFill>
              <a:srgbClr val="7427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19B5F4B-7CD9-A045-A30E-D7EE95923A83}"/>
              </a:ext>
            </a:extLst>
          </p:cNvPr>
          <p:cNvPicPr>
            <a:picLocks noChangeAspect="1"/>
          </p:cNvPicPr>
          <p:nvPr/>
        </p:nvPicPr>
        <p:blipFill>
          <a:blip r:embed="rId2"/>
          <a:stretch>
            <a:fillRect/>
          </a:stretch>
        </p:blipFill>
        <p:spPr>
          <a:xfrm>
            <a:off x="2479801" y="4330573"/>
            <a:ext cx="8504060" cy="1710403"/>
          </a:xfrm>
          <a:prstGeom prst="rect">
            <a:avLst/>
          </a:prstGeom>
        </p:spPr>
      </p:pic>
      <p:cxnSp>
        <p:nvCxnSpPr>
          <p:cNvPr id="7" name="Straight Arrow Connector 6">
            <a:extLst>
              <a:ext uri="{FF2B5EF4-FFF2-40B4-BE49-F238E27FC236}">
                <a16:creationId xmlns:a16="http://schemas.microsoft.com/office/drawing/2014/main" id="{16AFB8B3-23A5-3249-86F8-31EC853009B9}"/>
              </a:ext>
            </a:extLst>
          </p:cNvPr>
          <p:cNvCxnSpPr>
            <a:cxnSpLocks/>
          </p:cNvCxnSpPr>
          <p:nvPr/>
        </p:nvCxnSpPr>
        <p:spPr>
          <a:xfrm>
            <a:off x="2143432" y="4670322"/>
            <a:ext cx="440451" cy="0"/>
          </a:xfrm>
          <a:prstGeom prst="straightConnector1">
            <a:avLst/>
          </a:prstGeom>
          <a:ln w="57150">
            <a:solidFill>
              <a:srgbClr val="F05057"/>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84AFBC8-11D6-BC47-BFB2-FF6B58D87A82}"/>
              </a:ext>
            </a:extLst>
          </p:cNvPr>
          <p:cNvSpPr txBox="1"/>
          <p:nvPr/>
        </p:nvSpPr>
        <p:spPr>
          <a:xfrm>
            <a:off x="313861" y="4200709"/>
            <a:ext cx="2064774" cy="1477328"/>
          </a:xfrm>
          <a:prstGeom prst="rect">
            <a:avLst/>
          </a:prstGeom>
          <a:noFill/>
        </p:spPr>
        <p:txBody>
          <a:bodyPr wrap="square" rtlCol="0">
            <a:spAutoFit/>
          </a:bodyPr>
          <a:lstStyle/>
          <a:p>
            <a:r>
              <a:rPr lang="en-US" dirty="0">
                <a:latin typeface="Montserrat" pitchFamily="2" charset="77"/>
              </a:rPr>
              <a:t>Function keyword tells JavaScript we’re about to write a function</a:t>
            </a:r>
          </a:p>
        </p:txBody>
      </p:sp>
      <p:cxnSp>
        <p:nvCxnSpPr>
          <p:cNvPr id="10" name="Straight Arrow Connector 9">
            <a:extLst>
              <a:ext uri="{FF2B5EF4-FFF2-40B4-BE49-F238E27FC236}">
                <a16:creationId xmlns:a16="http://schemas.microsoft.com/office/drawing/2014/main" id="{F6C60739-F158-A340-BC15-5CAF67BCB2C2}"/>
              </a:ext>
            </a:extLst>
          </p:cNvPr>
          <p:cNvCxnSpPr>
            <a:cxnSpLocks/>
          </p:cNvCxnSpPr>
          <p:nvPr/>
        </p:nvCxnSpPr>
        <p:spPr>
          <a:xfrm>
            <a:off x="5901355" y="4087637"/>
            <a:ext cx="0" cy="447369"/>
          </a:xfrm>
          <a:prstGeom prst="straightConnector1">
            <a:avLst/>
          </a:prstGeom>
          <a:ln w="57150">
            <a:solidFill>
              <a:srgbClr val="F05057"/>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CA68B78-A479-CE42-879A-20E7185B57C8}"/>
              </a:ext>
            </a:extLst>
          </p:cNvPr>
          <p:cNvSpPr txBox="1"/>
          <p:nvPr/>
        </p:nvSpPr>
        <p:spPr>
          <a:xfrm>
            <a:off x="4904381" y="3718305"/>
            <a:ext cx="1993948" cy="369332"/>
          </a:xfrm>
          <a:prstGeom prst="rect">
            <a:avLst/>
          </a:prstGeom>
          <a:noFill/>
        </p:spPr>
        <p:txBody>
          <a:bodyPr wrap="square" rtlCol="0">
            <a:spAutoFit/>
          </a:bodyPr>
          <a:lstStyle/>
          <a:p>
            <a:r>
              <a:rPr lang="en-US" dirty="0">
                <a:latin typeface="Montserrat" pitchFamily="2" charset="77"/>
              </a:rPr>
              <a:t>Function name</a:t>
            </a:r>
          </a:p>
        </p:txBody>
      </p:sp>
      <p:cxnSp>
        <p:nvCxnSpPr>
          <p:cNvPr id="14" name="Curved Connector 13">
            <a:extLst>
              <a:ext uri="{FF2B5EF4-FFF2-40B4-BE49-F238E27FC236}">
                <a16:creationId xmlns:a16="http://schemas.microsoft.com/office/drawing/2014/main" id="{CD24D760-C7AD-3342-80FF-E2B2D7148FD8}"/>
              </a:ext>
            </a:extLst>
          </p:cNvPr>
          <p:cNvCxnSpPr>
            <a:cxnSpLocks/>
          </p:cNvCxnSpPr>
          <p:nvPr/>
        </p:nvCxnSpPr>
        <p:spPr>
          <a:xfrm rot="10800000">
            <a:off x="2664542" y="5918175"/>
            <a:ext cx="4896466" cy="443297"/>
          </a:xfrm>
          <a:prstGeom prst="curvedConnector3">
            <a:avLst>
              <a:gd name="adj1" fmla="val 100000"/>
            </a:avLst>
          </a:prstGeom>
          <a:ln w="57150">
            <a:solidFill>
              <a:srgbClr val="F05057"/>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9EEA338-C8C4-4241-85F4-2EDC88093C7C}"/>
              </a:ext>
            </a:extLst>
          </p:cNvPr>
          <p:cNvSpPr txBox="1"/>
          <p:nvPr/>
        </p:nvSpPr>
        <p:spPr>
          <a:xfrm>
            <a:off x="7510425" y="6139624"/>
            <a:ext cx="4368364" cy="369332"/>
          </a:xfrm>
          <a:prstGeom prst="rect">
            <a:avLst/>
          </a:prstGeom>
          <a:noFill/>
        </p:spPr>
        <p:txBody>
          <a:bodyPr wrap="square" rtlCol="0">
            <a:spAutoFit/>
          </a:bodyPr>
          <a:lstStyle/>
          <a:p>
            <a:r>
              <a:rPr lang="en-US" dirty="0">
                <a:latin typeface="Montserrat" pitchFamily="2" charset="77"/>
              </a:rPr>
              <a:t>Write function code within brackets</a:t>
            </a:r>
          </a:p>
        </p:txBody>
      </p:sp>
      <p:cxnSp>
        <p:nvCxnSpPr>
          <p:cNvPr id="24" name="Curved Connector 23">
            <a:extLst>
              <a:ext uri="{FF2B5EF4-FFF2-40B4-BE49-F238E27FC236}">
                <a16:creationId xmlns:a16="http://schemas.microsoft.com/office/drawing/2014/main" id="{27056A95-8282-7A45-9841-C259507008C6}"/>
              </a:ext>
            </a:extLst>
          </p:cNvPr>
          <p:cNvCxnSpPr>
            <a:cxnSpLocks/>
            <a:stCxn id="22" idx="0"/>
          </p:cNvCxnSpPr>
          <p:nvPr/>
        </p:nvCxnSpPr>
        <p:spPr>
          <a:xfrm rot="16200000" flipV="1">
            <a:off x="8271699" y="4716716"/>
            <a:ext cx="1469302" cy="1376514"/>
          </a:xfrm>
          <a:prstGeom prst="curvedConnector3">
            <a:avLst>
              <a:gd name="adj1" fmla="val 97512"/>
            </a:avLst>
          </a:prstGeom>
          <a:ln w="57150">
            <a:solidFill>
              <a:srgbClr val="F05057"/>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9DDFAB98-AB36-6741-9296-ECFA96B097F1}"/>
              </a:ext>
            </a:extLst>
          </p:cNvPr>
          <p:cNvCxnSpPr>
            <a:cxnSpLocks/>
          </p:cNvCxnSpPr>
          <p:nvPr/>
        </p:nvCxnSpPr>
        <p:spPr>
          <a:xfrm rot="10800000" flipV="1">
            <a:off x="7747819" y="4087635"/>
            <a:ext cx="973394" cy="435203"/>
          </a:xfrm>
          <a:prstGeom prst="curvedConnector3">
            <a:avLst>
              <a:gd name="adj1" fmla="val 99495"/>
            </a:avLst>
          </a:prstGeom>
          <a:ln w="38100">
            <a:solidFill>
              <a:srgbClr val="F05057"/>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C5F12B5-E76F-C149-95D3-F8FE1A0BB683}"/>
              </a:ext>
            </a:extLst>
          </p:cNvPr>
          <p:cNvSpPr txBox="1"/>
          <p:nvPr/>
        </p:nvSpPr>
        <p:spPr>
          <a:xfrm>
            <a:off x="8740420" y="3703494"/>
            <a:ext cx="2344599" cy="646331"/>
          </a:xfrm>
          <a:prstGeom prst="rect">
            <a:avLst/>
          </a:prstGeom>
          <a:noFill/>
        </p:spPr>
        <p:txBody>
          <a:bodyPr wrap="square" rtlCol="0">
            <a:spAutoFit/>
          </a:bodyPr>
          <a:lstStyle/>
          <a:p>
            <a:r>
              <a:rPr lang="en-US" dirty="0">
                <a:latin typeface="Montserrat" pitchFamily="2" charset="77"/>
              </a:rPr>
              <a:t>Don’t forget these parenthesis!</a:t>
            </a:r>
          </a:p>
        </p:txBody>
      </p:sp>
    </p:spTree>
    <p:extLst>
      <p:ext uri="{BB962C8B-B14F-4D97-AF65-F5344CB8AC3E}">
        <p14:creationId xmlns:p14="http://schemas.microsoft.com/office/powerpoint/2010/main" val="2755602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BC359-261C-C843-A60F-3E56542A343F}"/>
              </a:ext>
            </a:extLst>
          </p:cNvPr>
          <p:cNvSpPr>
            <a:spLocks noGrp="1"/>
          </p:cNvSpPr>
          <p:nvPr>
            <p:ph type="title"/>
          </p:nvPr>
        </p:nvSpPr>
        <p:spPr/>
        <p:txBody>
          <a:bodyPr>
            <a:normAutofit/>
          </a:bodyPr>
          <a:lstStyle/>
          <a:p>
            <a:pPr algn="ctr"/>
            <a:r>
              <a:rPr lang="en-US" sz="4800" b="1" dirty="0">
                <a:solidFill>
                  <a:srgbClr val="74276C"/>
                </a:solidFill>
                <a:latin typeface="Montserrat ExtraBold" pitchFamily="2" charset="77"/>
              </a:rPr>
              <a:t>Calling Functions</a:t>
            </a:r>
          </a:p>
        </p:txBody>
      </p:sp>
      <p:sp>
        <p:nvSpPr>
          <p:cNvPr id="3" name="Content Placeholder 2">
            <a:extLst>
              <a:ext uri="{FF2B5EF4-FFF2-40B4-BE49-F238E27FC236}">
                <a16:creationId xmlns:a16="http://schemas.microsoft.com/office/drawing/2014/main" id="{2BD20DE3-1571-744C-AF9D-C4AA455DCA37}"/>
              </a:ext>
            </a:extLst>
          </p:cNvPr>
          <p:cNvSpPr>
            <a:spLocks noGrp="1"/>
          </p:cNvSpPr>
          <p:nvPr>
            <p:ph idx="1"/>
          </p:nvPr>
        </p:nvSpPr>
        <p:spPr/>
        <p:txBody>
          <a:bodyPr/>
          <a:lstStyle/>
          <a:p>
            <a:pPr marL="0" indent="0">
              <a:buNone/>
            </a:pPr>
            <a:r>
              <a:rPr lang="en-US" dirty="0">
                <a:latin typeface="Montserrat" pitchFamily="2" charset="77"/>
              </a:rPr>
              <a:t>Simply defining a function will not execute it. To use your function, you have to </a:t>
            </a:r>
            <a:r>
              <a:rPr lang="en-US" b="1" dirty="0">
                <a:latin typeface="Montserrat" pitchFamily="2" charset="77"/>
              </a:rPr>
              <a:t>call</a:t>
            </a:r>
            <a:r>
              <a:rPr lang="en-US" dirty="0">
                <a:latin typeface="Montserrat" pitchFamily="2" charset="77"/>
              </a:rPr>
              <a:t> it. To call a function, you write its </a:t>
            </a:r>
            <a:r>
              <a:rPr lang="en-US" b="1" dirty="0">
                <a:latin typeface="Montserrat" pitchFamily="2" charset="77"/>
              </a:rPr>
              <a:t>name</a:t>
            </a:r>
            <a:r>
              <a:rPr lang="en-US" dirty="0">
                <a:latin typeface="Montserrat" pitchFamily="2" charset="77"/>
              </a:rPr>
              <a:t> followed by a set of </a:t>
            </a:r>
            <a:r>
              <a:rPr lang="en-US" b="1" dirty="0">
                <a:latin typeface="Montserrat" pitchFamily="2" charset="77"/>
              </a:rPr>
              <a:t>parenthesis</a:t>
            </a:r>
            <a:r>
              <a:rPr lang="en-US" dirty="0">
                <a:latin typeface="Montserrat" pitchFamily="2" charset="77"/>
              </a:rPr>
              <a:t>. Every time you call a function, the code inside your function will be executed.</a:t>
            </a:r>
          </a:p>
        </p:txBody>
      </p:sp>
      <p:sp>
        <p:nvSpPr>
          <p:cNvPr id="4" name="Snip Diagonal Corner of Rectangle 3">
            <a:extLst>
              <a:ext uri="{FF2B5EF4-FFF2-40B4-BE49-F238E27FC236}">
                <a16:creationId xmlns:a16="http://schemas.microsoft.com/office/drawing/2014/main" id="{3353F7AC-3159-2E41-924D-D3368F982D9A}"/>
              </a:ext>
            </a:extLst>
          </p:cNvPr>
          <p:cNvSpPr/>
          <p:nvPr/>
        </p:nvSpPr>
        <p:spPr>
          <a:xfrm>
            <a:off x="344129" y="216310"/>
            <a:ext cx="11484077" cy="6440129"/>
          </a:xfrm>
          <a:prstGeom prst="snip2DiagRect">
            <a:avLst>
              <a:gd name="adj1" fmla="val 0"/>
              <a:gd name="adj2" fmla="val 4453"/>
            </a:avLst>
          </a:prstGeom>
          <a:noFill/>
          <a:ln w="19050">
            <a:solidFill>
              <a:srgbClr val="7427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6BCF098-38C1-0D41-BF86-F539EA491373}"/>
              </a:ext>
            </a:extLst>
          </p:cNvPr>
          <p:cNvPicPr>
            <a:picLocks noChangeAspect="1"/>
          </p:cNvPicPr>
          <p:nvPr/>
        </p:nvPicPr>
        <p:blipFill>
          <a:blip r:embed="rId2"/>
          <a:stretch>
            <a:fillRect/>
          </a:stretch>
        </p:blipFill>
        <p:spPr>
          <a:xfrm>
            <a:off x="650158" y="4637561"/>
            <a:ext cx="10891684" cy="694078"/>
          </a:xfrm>
          <a:prstGeom prst="rect">
            <a:avLst/>
          </a:prstGeom>
        </p:spPr>
      </p:pic>
      <p:cxnSp>
        <p:nvCxnSpPr>
          <p:cNvPr id="7" name="Straight Arrow Connector 6">
            <a:extLst>
              <a:ext uri="{FF2B5EF4-FFF2-40B4-BE49-F238E27FC236}">
                <a16:creationId xmlns:a16="http://schemas.microsoft.com/office/drawing/2014/main" id="{64CE5464-9596-2E48-A22B-AFC4EBBD05D9}"/>
              </a:ext>
            </a:extLst>
          </p:cNvPr>
          <p:cNvCxnSpPr>
            <a:cxnSpLocks/>
          </p:cNvCxnSpPr>
          <p:nvPr/>
        </p:nvCxnSpPr>
        <p:spPr>
          <a:xfrm flipV="1">
            <a:off x="2261419" y="5171768"/>
            <a:ext cx="0" cy="707922"/>
          </a:xfrm>
          <a:prstGeom prst="straightConnector1">
            <a:avLst/>
          </a:prstGeom>
          <a:ln w="57150">
            <a:solidFill>
              <a:srgbClr val="F05057"/>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C0E07C5-EB0E-B241-A0F2-A1284CF22A1F}"/>
              </a:ext>
            </a:extLst>
          </p:cNvPr>
          <p:cNvSpPr txBox="1"/>
          <p:nvPr/>
        </p:nvSpPr>
        <p:spPr>
          <a:xfrm>
            <a:off x="838200" y="5865846"/>
            <a:ext cx="3274142" cy="400110"/>
          </a:xfrm>
          <a:prstGeom prst="rect">
            <a:avLst/>
          </a:prstGeom>
          <a:noFill/>
        </p:spPr>
        <p:txBody>
          <a:bodyPr wrap="square" rtlCol="0">
            <a:spAutoFit/>
          </a:bodyPr>
          <a:lstStyle/>
          <a:p>
            <a:r>
              <a:rPr lang="en-US" sz="2000" dirty="0">
                <a:latin typeface="Montserrat" pitchFamily="2" charset="77"/>
              </a:rPr>
              <a:t>Name of function to call</a:t>
            </a:r>
          </a:p>
        </p:txBody>
      </p:sp>
    </p:spTree>
    <p:extLst>
      <p:ext uri="{BB962C8B-B14F-4D97-AF65-F5344CB8AC3E}">
        <p14:creationId xmlns:p14="http://schemas.microsoft.com/office/powerpoint/2010/main" val="19702701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74276C"/>
            </a:gs>
            <a:gs pos="23000">
              <a:srgbClr val="913067"/>
            </a:gs>
            <a:gs pos="35000">
              <a:srgbClr val="913067"/>
            </a:gs>
            <a:gs pos="100000">
              <a:srgbClr val="F05057"/>
            </a:gs>
          </a:gsLst>
          <a:lin ang="21594000" scaled="0"/>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F73C35-1EA0-AD44-84BE-152AC81A1F92}"/>
              </a:ext>
            </a:extLst>
          </p:cNvPr>
          <p:cNvSpPr txBox="1"/>
          <p:nvPr/>
        </p:nvSpPr>
        <p:spPr>
          <a:xfrm>
            <a:off x="497840" y="2143760"/>
            <a:ext cx="10993120" cy="954107"/>
          </a:xfrm>
          <a:prstGeom prst="rect">
            <a:avLst/>
          </a:prstGeom>
          <a:noFill/>
        </p:spPr>
        <p:txBody>
          <a:bodyPr wrap="square" rtlCol="0">
            <a:spAutoFit/>
          </a:bodyPr>
          <a:lstStyle/>
          <a:p>
            <a:pPr lvl="0"/>
            <a:r>
              <a:rPr lang="en-GB" sz="2800" b="1" dirty="0">
                <a:solidFill>
                  <a:schemeClr val="bg1"/>
                </a:solidFill>
                <a:latin typeface="Montserrat SemiBold" pitchFamily="2" charset="77"/>
              </a:rPr>
              <a:t>Write a simple function that </a:t>
            </a:r>
            <a:r>
              <a:rPr lang="en-GB" sz="2800" b="1" dirty="0" err="1">
                <a:solidFill>
                  <a:schemeClr val="bg1"/>
                </a:solidFill>
                <a:latin typeface="Montserrat SemiBold" pitchFamily="2" charset="77"/>
              </a:rPr>
              <a:t>console.logs</a:t>
            </a:r>
            <a:r>
              <a:rPr lang="en-GB" sz="2800" b="1" dirty="0">
                <a:solidFill>
                  <a:schemeClr val="bg1"/>
                </a:solidFill>
                <a:latin typeface="Montserrat SemiBold" pitchFamily="2" charset="77"/>
              </a:rPr>
              <a:t> something, and call it!</a:t>
            </a:r>
          </a:p>
        </p:txBody>
      </p:sp>
      <p:pic>
        <p:nvPicPr>
          <p:cNvPr id="9" name="Graphic 8" descr="Puzzle">
            <a:extLst>
              <a:ext uri="{FF2B5EF4-FFF2-40B4-BE49-F238E27FC236}">
                <a16:creationId xmlns:a16="http://schemas.microsoft.com/office/drawing/2014/main" id="{2AA2D094-642D-CF48-A0F4-26C497B4F2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38503" y="91709"/>
            <a:ext cx="1334787" cy="1334787"/>
          </a:xfrm>
          <a:prstGeom prst="rect">
            <a:avLst/>
          </a:prstGeom>
        </p:spPr>
      </p:pic>
    </p:spTree>
    <p:extLst>
      <p:ext uri="{BB962C8B-B14F-4D97-AF65-F5344CB8AC3E}">
        <p14:creationId xmlns:p14="http://schemas.microsoft.com/office/powerpoint/2010/main" val="26986752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A459D48-D8CE-D646-A0C6-8E7BE954B8C4}"/>
              </a:ext>
            </a:extLst>
          </p:cNvPr>
          <p:cNvPicPr>
            <a:picLocks noChangeAspect="1"/>
          </p:cNvPicPr>
          <p:nvPr/>
        </p:nvPicPr>
        <p:blipFill>
          <a:blip r:embed="rId2"/>
          <a:stretch>
            <a:fillRect/>
          </a:stretch>
        </p:blipFill>
        <p:spPr>
          <a:xfrm>
            <a:off x="594852" y="3940989"/>
            <a:ext cx="11021962" cy="2414114"/>
          </a:xfrm>
          <a:prstGeom prst="rect">
            <a:avLst/>
          </a:prstGeom>
        </p:spPr>
      </p:pic>
      <p:sp>
        <p:nvSpPr>
          <p:cNvPr id="2" name="Title 1">
            <a:extLst>
              <a:ext uri="{FF2B5EF4-FFF2-40B4-BE49-F238E27FC236}">
                <a16:creationId xmlns:a16="http://schemas.microsoft.com/office/drawing/2014/main" id="{42D6364E-15E0-6E41-9E45-89165EC1DD9F}"/>
              </a:ext>
            </a:extLst>
          </p:cNvPr>
          <p:cNvSpPr>
            <a:spLocks noGrp="1"/>
          </p:cNvSpPr>
          <p:nvPr>
            <p:ph type="title"/>
          </p:nvPr>
        </p:nvSpPr>
        <p:spPr/>
        <p:txBody>
          <a:bodyPr>
            <a:normAutofit/>
          </a:bodyPr>
          <a:lstStyle/>
          <a:p>
            <a:pPr algn="ctr"/>
            <a:r>
              <a:rPr lang="en-US" sz="4800" b="1" dirty="0">
                <a:solidFill>
                  <a:srgbClr val="74276C"/>
                </a:solidFill>
                <a:latin typeface="Montserrat ExtraBold" pitchFamily="2" charset="77"/>
              </a:rPr>
              <a:t>Function Parameters</a:t>
            </a:r>
          </a:p>
        </p:txBody>
      </p:sp>
      <p:sp>
        <p:nvSpPr>
          <p:cNvPr id="3" name="Content Placeholder 2">
            <a:extLst>
              <a:ext uri="{FF2B5EF4-FFF2-40B4-BE49-F238E27FC236}">
                <a16:creationId xmlns:a16="http://schemas.microsoft.com/office/drawing/2014/main" id="{5C935055-88A5-3245-B36E-F44F0A0755CD}"/>
              </a:ext>
            </a:extLst>
          </p:cNvPr>
          <p:cNvSpPr>
            <a:spLocks noGrp="1"/>
          </p:cNvSpPr>
          <p:nvPr>
            <p:ph idx="1"/>
          </p:nvPr>
        </p:nvSpPr>
        <p:spPr>
          <a:xfrm>
            <a:off x="848033" y="1619148"/>
            <a:ext cx="10515600" cy="4351338"/>
          </a:xfrm>
        </p:spPr>
        <p:txBody>
          <a:bodyPr/>
          <a:lstStyle/>
          <a:p>
            <a:pPr marL="0" indent="0">
              <a:buNone/>
            </a:pPr>
            <a:r>
              <a:rPr lang="en-US" dirty="0">
                <a:latin typeface="Montserrat" pitchFamily="2" charset="77"/>
              </a:rPr>
              <a:t>Inputs to a function are knows as </a:t>
            </a:r>
            <a:r>
              <a:rPr lang="en-US" b="1" dirty="0">
                <a:latin typeface="Montserrat" pitchFamily="2" charset="77"/>
              </a:rPr>
              <a:t>parameters</a:t>
            </a:r>
            <a:r>
              <a:rPr lang="en-US" dirty="0">
                <a:latin typeface="Montserrat" pitchFamily="2" charset="77"/>
              </a:rPr>
              <a:t>. When we define our function, we also define what parameters our function will use. Parameters are given a </a:t>
            </a:r>
            <a:r>
              <a:rPr lang="en-US" b="1" dirty="0">
                <a:latin typeface="Montserrat" pitchFamily="2" charset="77"/>
              </a:rPr>
              <a:t>name</a:t>
            </a:r>
            <a:r>
              <a:rPr lang="en-US" dirty="0">
                <a:latin typeface="Montserrat" pitchFamily="2" charset="77"/>
              </a:rPr>
              <a:t> and written inside the parenthesis after the function name.</a:t>
            </a:r>
          </a:p>
        </p:txBody>
      </p:sp>
      <p:sp>
        <p:nvSpPr>
          <p:cNvPr id="4" name="Snip Diagonal Corner of Rectangle 3">
            <a:extLst>
              <a:ext uri="{FF2B5EF4-FFF2-40B4-BE49-F238E27FC236}">
                <a16:creationId xmlns:a16="http://schemas.microsoft.com/office/drawing/2014/main" id="{32DF8BAD-5A0F-1247-9E95-AF9D86C9B9A8}"/>
              </a:ext>
            </a:extLst>
          </p:cNvPr>
          <p:cNvSpPr/>
          <p:nvPr/>
        </p:nvSpPr>
        <p:spPr>
          <a:xfrm>
            <a:off x="344129" y="216310"/>
            <a:ext cx="11484077" cy="6440129"/>
          </a:xfrm>
          <a:prstGeom prst="snip2DiagRect">
            <a:avLst>
              <a:gd name="adj1" fmla="val 0"/>
              <a:gd name="adj2" fmla="val 4453"/>
            </a:avLst>
          </a:prstGeom>
          <a:noFill/>
          <a:ln w="19050">
            <a:solidFill>
              <a:srgbClr val="7427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D221F03B-B0AA-5248-9A6F-6159C53E5768}"/>
              </a:ext>
            </a:extLst>
          </p:cNvPr>
          <p:cNvCxnSpPr>
            <a:cxnSpLocks/>
          </p:cNvCxnSpPr>
          <p:nvPr/>
        </p:nvCxnSpPr>
        <p:spPr>
          <a:xfrm>
            <a:off x="7089058" y="3696929"/>
            <a:ext cx="0" cy="462116"/>
          </a:xfrm>
          <a:prstGeom prst="straightConnector1">
            <a:avLst/>
          </a:prstGeom>
          <a:ln w="57150">
            <a:solidFill>
              <a:srgbClr val="F05057"/>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2BF3B5D-3E96-ED4A-B113-D28BC6613ACA}"/>
              </a:ext>
            </a:extLst>
          </p:cNvPr>
          <p:cNvSpPr txBox="1"/>
          <p:nvPr/>
        </p:nvSpPr>
        <p:spPr>
          <a:xfrm>
            <a:off x="5171769" y="3345763"/>
            <a:ext cx="3834577" cy="400110"/>
          </a:xfrm>
          <a:prstGeom prst="rect">
            <a:avLst/>
          </a:prstGeom>
          <a:noFill/>
        </p:spPr>
        <p:txBody>
          <a:bodyPr wrap="square" rtlCol="0">
            <a:spAutoFit/>
          </a:bodyPr>
          <a:lstStyle/>
          <a:p>
            <a:r>
              <a:rPr lang="en-US" sz="2000" dirty="0">
                <a:latin typeface="Montserrat" pitchFamily="2" charset="77"/>
              </a:rPr>
              <a:t>Parameter called ‘</a:t>
            </a:r>
            <a:r>
              <a:rPr lang="en-US" sz="2000" dirty="0" err="1">
                <a:latin typeface="Montserrat" pitchFamily="2" charset="77"/>
              </a:rPr>
              <a:t>firstName</a:t>
            </a:r>
            <a:r>
              <a:rPr lang="en-US" sz="2000" dirty="0">
                <a:latin typeface="Montserrat" pitchFamily="2" charset="77"/>
              </a:rPr>
              <a:t>’</a:t>
            </a:r>
          </a:p>
        </p:txBody>
      </p:sp>
    </p:spTree>
    <p:extLst>
      <p:ext uri="{BB962C8B-B14F-4D97-AF65-F5344CB8AC3E}">
        <p14:creationId xmlns:p14="http://schemas.microsoft.com/office/powerpoint/2010/main" val="39140316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6364E-15E0-6E41-9E45-89165EC1DD9F}"/>
              </a:ext>
            </a:extLst>
          </p:cNvPr>
          <p:cNvSpPr>
            <a:spLocks noGrp="1"/>
          </p:cNvSpPr>
          <p:nvPr>
            <p:ph type="title"/>
          </p:nvPr>
        </p:nvSpPr>
        <p:spPr/>
        <p:txBody>
          <a:bodyPr>
            <a:normAutofit/>
          </a:bodyPr>
          <a:lstStyle/>
          <a:p>
            <a:pPr algn="ctr"/>
            <a:r>
              <a:rPr lang="en-US" sz="4800" b="1" dirty="0">
                <a:solidFill>
                  <a:srgbClr val="74276C"/>
                </a:solidFill>
                <a:latin typeface="Montserrat ExtraBold" pitchFamily="2" charset="77"/>
              </a:rPr>
              <a:t>Multiple Parameters</a:t>
            </a:r>
          </a:p>
        </p:txBody>
      </p:sp>
      <p:sp>
        <p:nvSpPr>
          <p:cNvPr id="3" name="Content Placeholder 2">
            <a:extLst>
              <a:ext uri="{FF2B5EF4-FFF2-40B4-BE49-F238E27FC236}">
                <a16:creationId xmlns:a16="http://schemas.microsoft.com/office/drawing/2014/main" id="{5C935055-88A5-3245-B36E-F44F0A0755CD}"/>
              </a:ext>
            </a:extLst>
          </p:cNvPr>
          <p:cNvSpPr>
            <a:spLocks noGrp="1"/>
          </p:cNvSpPr>
          <p:nvPr>
            <p:ph idx="1"/>
          </p:nvPr>
        </p:nvSpPr>
        <p:spPr>
          <a:xfrm>
            <a:off x="848033" y="1619148"/>
            <a:ext cx="10515600" cy="4351338"/>
          </a:xfrm>
        </p:spPr>
        <p:txBody>
          <a:bodyPr/>
          <a:lstStyle/>
          <a:p>
            <a:pPr marL="0" indent="0">
              <a:buNone/>
            </a:pPr>
            <a:r>
              <a:rPr lang="en-US" dirty="0">
                <a:latin typeface="Montserrat" pitchFamily="2" charset="77"/>
              </a:rPr>
              <a:t>You can give your function as many parameters as you want, as long as they are </a:t>
            </a:r>
            <a:r>
              <a:rPr lang="en-US" b="1" dirty="0">
                <a:latin typeface="Montserrat" pitchFamily="2" charset="77"/>
              </a:rPr>
              <a:t>comma-separated</a:t>
            </a:r>
            <a:r>
              <a:rPr lang="en-US" dirty="0">
                <a:latin typeface="Montserrat" pitchFamily="2" charset="77"/>
              </a:rPr>
              <a:t>.</a:t>
            </a:r>
          </a:p>
        </p:txBody>
      </p:sp>
      <p:sp>
        <p:nvSpPr>
          <p:cNvPr id="4" name="Snip Diagonal Corner of Rectangle 3">
            <a:extLst>
              <a:ext uri="{FF2B5EF4-FFF2-40B4-BE49-F238E27FC236}">
                <a16:creationId xmlns:a16="http://schemas.microsoft.com/office/drawing/2014/main" id="{32DF8BAD-5A0F-1247-9E95-AF9D86C9B9A8}"/>
              </a:ext>
            </a:extLst>
          </p:cNvPr>
          <p:cNvSpPr/>
          <p:nvPr/>
        </p:nvSpPr>
        <p:spPr>
          <a:xfrm>
            <a:off x="344129" y="216310"/>
            <a:ext cx="11484077" cy="6440129"/>
          </a:xfrm>
          <a:prstGeom prst="snip2DiagRect">
            <a:avLst>
              <a:gd name="adj1" fmla="val 0"/>
              <a:gd name="adj2" fmla="val 4453"/>
            </a:avLst>
          </a:prstGeom>
          <a:noFill/>
          <a:ln w="19050">
            <a:solidFill>
              <a:srgbClr val="7427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D3BD997-4700-E54E-8BDB-344DA67A37A4}"/>
              </a:ext>
            </a:extLst>
          </p:cNvPr>
          <p:cNvPicPr>
            <a:picLocks noChangeAspect="1"/>
          </p:cNvPicPr>
          <p:nvPr/>
        </p:nvPicPr>
        <p:blipFill>
          <a:blip r:embed="rId2"/>
          <a:stretch>
            <a:fillRect/>
          </a:stretch>
        </p:blipFill>
        <p:spPr>
          <a:xfrm>
            <a:off x="502059" y="3774951"/>
            <a:ext cx="11168216" cy="1778179"/>
          </a:xfrm>
          <a:prstGeom prst="rect">
            <a:avLst/>
          </a:prstGeom>
        </p:spPr>
      </p:pic>
      <p:cxnSp>
        <p:nvCxnSpPr>
          <p:cNvPr id="11" name="Straight Arrow Connector 10">
            <a:extLst>
              <a:ext uri="{FF2B5EF4-FFF2-40B4-BE49-F238E27FC236}">
                <a16:creationId xmlns:a16="http://schemas.microsoft.com/office/drawing/2014/main" id="{338B4995-0FBE-7A47-8693-31DEEB93E26E}"/>
              </a:ext>
            </a:extLst>
          </p:cNvPr>
          <p:cNvCxnSpPr>
            <a:cxnSpLocks/>
          </p:cNvCxnSpPr>
          <p:nvPr/>
        </p:nvCxnSpPr>
        <p:spPr>
          <a:xfrm>
            <a:off x="6558116" y="3462777"/>
            <a:ext cx="0" cy="462116"/>
          </a:xfrm>
          <a:prstGeom prst="straightConnector1">
            <a:avLst/>
          </a:prstGeom>
          <a:ln w="57150">
            <a:solidFill>
              <a:srgbClr val="F05057"/>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D5A940E-1DA1-7B43-9B7B-BF3B05E37728}"/>
              </a:ext>
            </a:extLst>
          </p:cNvPr>
          <p:cNvCxnSpPr>
            <a:cxnSpLocks/>
          </p:cNvCxnSpPr>
          <p:nvPr/>
        </p:nvCxnSpPr>
        <p:spPr>
          <a:xfrm>
            <a:off x="8082116" y="3462777"/>
            <a:ext cx="0" cy="462116"/>
          </a:xfrm>
          <a:prstGeom prst="straightConnector1">
            <a:avLst/>
          </a:prstGeom>
          <a:ln w="57150">
            <a:solidFill>
              <a:srgbClr val="F05057"/>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7D61637-3B68-4E4F-B163-C1C3FA098B1D}"/>
              </a:ext>
            </a:extLst>
          </p:cNvPr>
          <p:cNvSpPr txBox="1"/>
          <p:nvPr/>
        </p:nvSpPr>
        <p:spPr>
          <a:xfrm>
            <a:off x="5506922" y="2793997"/>
            <a:ext cx="4059332" cy="707886"/>
          </a:xfrm>
          <a:prstGeom prst="rect">
            <a:avLst/>
          </a:prstGeom>
          <a:noFill/>
        </p:spPr>
        <p:txBody>
          <a:bodyPr wrap="square" rtlCol="0">
            <a:spAutoFit/>
          </a:bodyPr>
          <a:lstStyle/>
          <a:p>
            <a:r>
              <a:rPr lang="en-US" sz="2000" dirty="0">
                <a:latin typeface="Montserrat" pitchFamily="2" charset="77"/>
              </a:rPr>
              <a:t>Parameters called ‘</a:t>
            </a:r>
            <a:r>
              <a:rPr lang="en-US" sz="2000" dirty="0" err="1">
                <a:latin typeface="Montserrat" pitchFamily="2" charset="77"/>
              </a:rPr>
              <a:t>firstName</a:t>
            </a:r>
            <a:r>
              <a:rPr lang="en-US" sz="2000" dirty="0">
                <a:latin typeface="Montserrat" pitchFamily="2" charset="77"/>
              </a:rPr>
              <a:t>’ and ‘</a:t>
            </a:r>
            <a:r>
              <a:rPr lang="en-US" sz="2000" dirty="0" err="1">
                <a:latin typeface="Montserrat" pitchFamily="2" charset="77"/>
              </a:rPr>
              <a:t>lastName</a:t>
            </a:r>
            <a:r>
              <a:rPr lang="en-US" sz="2000" dirty="0">
                <a:latin typeface="Montserrat" pitchFamily="2" charset="77"/>
              </a:rPr>
              <a:t>’ with a comma</a:t>
            </a:r>
          </a:p>
        </p:txBody>
      </p:sp>
    </p:spTree>
    <p:extLst>
      <p:ext uri="{BB962C8B-B14F-4D97-AF65-F5344CB8AC3E}">
        <p14:creationId xmlns:p14="http://schemas.microsoft.com/office/powerpoint/2010/main" val="764429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36611-DD47-4040-8FE9-EB33B8337010}"/>
              </a:ext>
            </a:extLst>
          </p:cNvPr>
          <p:cNvSpPr>
            <a:spLocks noGrp="1"/>
          </p:cNvSpPr>
          <p:nvPr>
            <p:ph type="title"/>
          </p:nvPr>
        </p:nvSpPr>
        <p:spPr>
          <a:xfrm>
            <a:off x="510143" y="631313"/>
            <a:ext cx="2798064" cy="1604083"/>
          </a:xfrm>
        </p:spPr>
        <p:txBody>
          <a:bodyPr anchor="b">
            <a:normAutofit/>
          </a:bodyPr>
          <a:lstStyle/>
          <a:p>
            <a:r>
              <a:rPr lang="en-US" sz="4000" b="1" dirty="0">
                <a:solidFill>
                  <a:srgbClr val="74276C"/>
                </a:solidFill>
                <a:latin typeface="Montserrat ExtraBold" pitchFamily="2" charset="77"/>
              </a:rPr>
              <a:t>The Console</a:t>
            </a:r>
          </a:p>
        </p:txBody>
      </p:sp>
      <p:sp>
        <p:nvSpPr>
          <p:cNvPr id="3" name="Content Placeholder 2">
            <a:extLst>
              <a:ext uri="{FF2B5EF4-FFF2-40B4-BE49-F238E27FC236}">
                <a16:creationId xmlns:a16="http://schemas.microsoft.com/office/drawing/2014/main" id="{652F0D36-F126-8646-8302-40F3AB98138F}"/>
              </a:ext>
            </a:extLst>
          </p:cNvPr>
          <p:cNvSpPr>
            <a:spLocks noGrp="1"/>
          </p:cNvSpPr>
          <p:nvPr>
            <p:ph idx="1"/>
          </p:nvPr>
        </p:nvSpPr>
        <p:spPr>
          <a:xfrm>
            <a:off x="537575" y="2343117"/>
            <a:ext cx="3520858" cy="3883570"/>
          </a:xfrm>
        </p:spPr>
        <p:txBody>
          <a:bodyPr>
            <a:noAutofit/>
          </a:bodyPr>
          <a:lstStyle/>
          <a:p>
            <a:pPr marL="0" indent="0">
              <a:buNone/>
            </a:pPr>
            <a:r>
              <a:rPr lang="en-US" sz="2200" dirty="0">
                <a:latin typeface="Montserrat" pitchFamily="2" charset="77"/>
              </a:rPr>
              <a:t>The console is the place where we will be able to run our program and see what it does.</a:t>
            </a:r>
          </a:p>
          <a:p>
            <a:pPr marL="0" indent="0">
              <a:buNone/>
            </a:pPr>
            <a:endParaRPr lang="en-US" sz="2200" dirty="0">
              <a:latin typeface="Montserrat" pitchFamily="2" charset="77"/>
            </a:endParaRPr>
          </a:p>
          <a:p>
            <a:pPr marL="0" indent="0">
              <a:buNone/>
            </a:pPr>
            <a:r>
              <a:rPr lang="en-US" sz="2200" dirty="0">
                <a:latin typeface="Montserrat" pitchFamily="2" charset="77"/>
              </a:rPr>
              <a:t>To open the console in Visual Studio Code: </a:t>
            </a:r>
          </a:p>
          <a:p>
            <a:pPr marL="0" indent="0">
              <a:buNone/>
            </a:pPr>
            <a:r>
              <a:rPr lang="en-US" sz="2200" b="1" dirty="0">
                <a:latin typeface="Montserrat SemiBold" pitchFamily="2" charset="77"/>
              </a:rPr>
              <a:t>CTRL + ` </a:t>
            </a:r>
            <a:r>
              <a:rPr lang="en-US" sz="2200" dirty="0">
                <a:latin typeface="Montserrat" pitchFamily="2" charset="77"/>
              </a:rPr>
              <a:t>(tilde, not apostrophe! Find it under your escape key)</a:t>
            </a:r>
          </a:p>
          <a:p>
            <a:pPr marL="0" indent="0">
              <a:buNone/>
            </a:pPr>
            <a:r>
              <a:rPr lang="en-US" sz="2200" dirty="0">
                <a:latin typeface="Montserrat" pitchFamily="2" charset="77"/>
              </a:rPr>
              <a:t>	</a:t>
            </a:r>
          </a:p>
        </p:txBody>
      </p:sp>
      <p:pic>
        <p:nvPicPr>
          <p:cNvPr id="6" name="Picture 5" descr="A screenshot of a cell phone&#10;&#10;Description automatically generated">
            <a:extLst>
              <a:ext uri="{FF2B5EF4-FFF2-40B4-BE49-F238E27FC236}">
                <a16:creationId xmlns:a16="http://schemas.microsoft.com/office/drawing/2014/main" id="{3FAB9464-ACC2-D940-9FC3-DF5479E4130F}"/>
              </a:ext>
            </a:extLst>
          </p:cNvPr>
          <p:cNvPicPr>
            <a:picLocks noChangeAspect="1"/>
          </p:cNvPicPr>
          <p:nvPr/>
        </p:nvPicPr>
        <p:blipFill>
          <a:blip r:embed="rId2"/>
          <a:stretch>
            <a:fillRect/>
          </a:stretch>
        </p:blipFill>
        <p:spPr>
          <a:xfrm>
            <a:off x="4308903" y="1808227"/>
            <a:ext cx="7649332" cy="4100959"/>
          </a:xfrm>
          <a:prstGeom prst="rect">
            <a:avLst/>
          </a:prstGeom>
        </p:spPr>
      </p:pic>
      <p:sp>
        <p:nvSpPr>
          <p:cNvPr id="4" name="TextBox 3">
            <a:extLst>
              <a:ext uri="{FF2B5EF4-FFF2-40B4-BE49-F238E27FC236}">
                <a16:creationId xmlns:a16="http://schemas.microsoft.com/office/drawing/2014/main" id="{00ED2961-AC2A-9C4C-81AE-2E086332ABD8}"/>
              </a:ext>
            </a:extLst>
          </p:cNvPr>
          <p:cNvSpPr txBox="1"/>
          <p:nvPr/>
        </p:nvSpPr>
        <p:spPr>
          <a:xfrm>
            <a:off x="7052020" y="3972232"/>
            <a:ext cx="2163097" cy="461665"/>
          </a:xfrm>
          <a:prstGeom prst="rect">
            <a:avLst/>
          </a:prstGeom>
          <a:noFill/>
        </p:spPr>
        <p:txBody>
          <a:bodyPr wrap="square" rtlCol="0">
            <a:spAutoFit/>
          </a:bodyPr>
          <a:lstStyle/>
          <a:p>
            <a:r>
              <a:rPr lang="en-US" sz="2400" b="1" dirty="0">
                <a:solidFill>
                  <a:schemeClr val="bg1"/>
                </a:solidFill>
                <a:latin typeface="Montserrat" pitchFamily="2" charset="77"/>
              </a:rPr>
              <a:t>The Console</a:t>
            </a:r>
          </a:p>
        </p:txBody>
      </p:sp>
    </p:spTree>
    <p:extLst>
      <p:ext uri="{BB962C8B-B14F-4D97-AF65-F5344CB8AC3E}">
        <p14:creationId xmlns:p14="http://schemas.microsoft.com/office/powerpoint/2010/main" val="17317753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3D68F-918F-8245-B451-3EF3F3F98328}"/>
              </a:ext>
            </a:extLst>
          </p:cNvPr>
          <p:cNvSpPr>
            <a:spLocks noGrp="1"/>
          </p:cNvSpPr>
          <p:nvPr>
            <p:ph type="title"/>
          </p:nvPr>
        </p:nvSpPr>
        <p:spPr/>
        <p:txBody>
          <a:bodyPr>
            <a:normAutofit/>
          </a:bodyPr>
          <a:lstStyle/>
          <a:p>
            <a:pPr algn="ctr"/>
            <a:r>
              <a:rPr lang="en-US" sz="4800" b="1" dirty="0">
                <a:solidFill>
                  <a:srgbClr val="74276C"/>
                </a:solidFill>
                <a:latin typeface="Montserrat ExtraBold" pitchFamily="2" charset="77"/>
              </a:rPr>
              <a:t>Calling Functions with Inputs</a:t>
            </a:r>
          </a:p>
        </p:txBody>
      </p:sp>
      <p:sp>
        <p:nvSpPr>
          <p:cNvPr id="3" name="Content Placeholder 2">
            <a:extLst>
              <a:ext uri="{FF2B5EF4-FFF2-40B4-BE49-F238E27FC236}">
                <a16:creationId xmlns:a16="http://schemas.microsoft.com/office/drawing/2014/main" id="{86225A71-1FD1-7142-9C44-FF5321553E17}"/>
              </a:ext>
            </a:extLst>
          </p:cNvPr>
          <p:cNvSpPr>
            <a:spLocks noGrp="1"/>
          </p:cNvSpPr>
          <p:nvPr>
            <p:ph idx="1"/>
          </p:nvPr>
        </p:nvSpPr>
        <p:spPr/>
        <p:txBody>
          <a:bodyPr/>
          <a:lstStyle/>
          <a:p>
            <a:pPr marL="0" indent="0">
              <a:buNone/>
            </a:pPr>
            <a:r>
              <a:rPr lang="en-US" dirty="0">
                <a:latin typeface="Montserrat" pitchFamily="2" charset="77"/>
              </a:rPr>
              <a:t>You pass input to your function inside the </a:t>
            </a:r>
            <a:r>
              <a:rPr lang="en-US" b="1" dirty="0">
                <a:latin typeface="Montserrat" pitchFamily="2" charset="77"/>
              </a:rPr>
              <a:t>parenthesis</a:t>
            </a:r>
            <a:r>
              <a:rPr lang="en-US" dirty="0">
                <a:latin typeface="Montserrat" pitchFamily="2" charset="77"/>
              </a:rPr>
              <a:t> when you call it. If there are multiple inputs, make sure they are comma-separated</a:t>
            </a:r>
          </a:p>
        </p:txBody>
      </p:sp>
      <p:sp>
        <p:nvSpPr>
          <p:cNvPr id="5" name="Snip Diagonal Corner of Rectangle 4">
            <a:extLst>
              <a:ext uri="{FF2B5EF4-FFF2-40B4-BE49-F238E27FC236}">
                <a16:creationId xmlns:a16="http://schemas.microsoft.com/office/drawing/2014/main" id="{675B2CD0-FC5B-A54A-988D-BDB7D61D1B91}"/>
              </a:ext>
            </a:extLst>
          </p:cNvPr>
          <p:cNvSpPr/>
          <p:nvPr/>
        </p:nvSpPr>
        <p:spPr>
          <a:xfrm>
            <a:off x="344129" y="216310"/>
            <a:ext cx="11484077" cy="6440129"/>
          </a:xfrm>
          <a:prstGeom prst="snip2DiagRect">
            <a:avLst>
              <a:gd name="adj1" fmla="val 0"/>
              <a:gd name="adj2" fmla="val 4453"/>
            </a:avLst>
          </a:prstGeom>
          <a:noFill/>
          <a:ln w="19050">
            <a:solidFill>
              <a:srgbClr val="7427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5D3058A-A762-3F42-9D10-CE84263638C3}"/>
              </a:ext>
            </a:extLst>
          </p:cNvPr>
          <p:cNvPicPr>
            <a:picLocks noChangeAspect="1"/>
          </p:cNvPicPr>
          <p:nvPr/>
        </p:nvPicPr>
        <p:blipFill>
          <a:blip r:embed="rId2"/>
          <a:stretch>
            <a:fillRect/>
          </a:stretch>
        </p:blipFill>
        <p:spPr>
          <a:xfrm>
            <a:off x="476863" y="4001294"/>
            <a:ext cx="11218607" cy="1046464"/>
          </a:xfrm>
          <a:prstGeom prst="rect">
            <a:avLst/>
          </a:prstGeom>
        </p:spPr>
      </p:pic>
      <p:cxnSp>
        <p:nvCxnSpPr>
          <p:cNvPr id="14" name="Straight Arrow Connector 13">
            <a:extLst>
              <a:ext uri="{FF2B5EF4-FFF2-40B4-BE49-F238E27FC236}">
                <a16:creationId xmlns:a16="http://schemas.microsoft.com/office/drawing/2014/main" id="{B188EE04-D3B1-0E44-97C6-275717DDFC9B}"/>
              </a:ext>
            </a:extLst>
          </p:cNvPr>
          <p:cNvCxnSpPr/>
          <p:nvPr/>
        </p:nvCxnSpPr>
        <p:spPr>
          <a:xfrm flipV="1">
            <a:off x="3549445" y="4807974"/>
            <a:ext cx="0" cy="491613"/>
          </a:xfrm>
          <a:prstGeom prst="straightConnector1">
            <a:avLst/>
          </a:prstGeom>
          <a:ln w="38100">
            <a:solidFill>
              <a:srgbClr val="F05057"/>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D97421C-0CB7-F444-8096-69C1496AE29D}"/>
              </a:ext>
            </a:extLst>
          </p:cNvPr>
          <p:cNvSpPr txBox="1"/>
          <p:nvPr/>
        </p:nvSpPr>
        <p:spPr>
          <a:xfrm>
            <a:off x="2580968" y="5299587"/>
            <a:ext cx="1936954" cy="646331"/>
          </a:xfrm>
          <a:prstGeom prst="rect">
            <a:avLst/>
          </a:prstGeom>
          <a:noFill/>
        </p:spPr>
        <p:txBody>
          <a:bodyPr wrap="square" rtlCol="0">
            <a:spAutoFit/>
          </a:bodyPr>
          <a:lstStyle/>
          <a:p>
            <a:pPr algn="ctr"/>
            <a:r>
              <a:rPr lang="en-US" dirty="0">
                <a:latin typeface="Montserrat" pitchFamily="2" charset="77"/>
              </a:rPr>
              <a:t>Input “Sannan” as </a:t>
            </a:r>
            <a:r>
              <a:rPr lang="en-US" dirty="0" err="1">
                <a:latin typeface="Montserrat" pitchFamily="2" charset="77"/>
              </a:rPr>
              <a:t>firstName</a:t>
            </a:r>
            <a:endParaRPr lang="en-US" dirty="0">
              <a:latin typeface="Montserrat" pitchFamily="2" charset="77"/>
            </a:endParaRPr>
          </a:p>
        </p:txBody>
      </p:sp>
      <p:cxnSp>
        <p:nvCxnSpPr>
          <p:cNvPr id="16" name="Straight Arrow Connector 15">
            <a:extLst>
              <a:ext uri="{FF2B5EF4-FFF2-40B4-BE49-F238E27FC236}">
                <a16:creationId xmlns:a16="http://schemas.microsoft.com/office/drawing/2014/main" id="{41029095-BEAA-C44C-B283-23EBC6A1D40F}"/>
              </a:ext>
            </a:extLst>
          </p:cNvPr>
          <p:cNvCxnSpPr>
            <a:cxnSpLocks/>
          </p:cNvCxnSpPr>
          <p:nvPr/>
        </p:nvCxnSpPr>
        <p:spPr>
          <a:xfrm flipV="1">
            <a:off x="5324168" y="4807975"/>
            <a:ext cx="0" cy="1137943"/>
          </a:xfrm>
          <a:prstGeom prst="straightConnector1">
            <a:avLst/>
          </a:prstGeom>
          <a:ln w="38100">
            <a:solidFill>
              <a:srgbClr val="F05057"/>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B921DD1-C9FD-FB40-B8BA-3CAB77AAA588}"/>
              </a:ext>
            </a:extLst>
          </p:cNvPr>
          <p:cNvSpPr txBox="1"/>
          <p:nvPr/>
        </p:nvSpPr>
        <p:spPr>
          <a:xfrm>
            <a:off x="4382729" y="5945918"/>
            <a:ext cx="1882877" cy="646331"/>
          </a:xfrm>
          <a:prstGeom prst="rect">
            <a:avLst/>
          </a:prstGeom>
          <a:noFill/>
        </p:spPr>
        <p:txBody>
          <a:bodyPr wrap="square" rtlCol="0">
            <a:spAutoFit/>
          </a:bodyPr>
          <a:lstStyle/>
          <a:p>
            <a:pPr algn="ctr"/>
            <a:r>
              <a:rPr lang="en-US" dirty="0">
                <a:latin typeface="Montserrat" pitchFamily="2" charset="77"/>
              </a:rPr>
              <a:t>Input “Hafeez” as </a:t>
            </a:r>
            <a:r>
              <a:rPr lang="en-US" dirty="0" err="1">
                <a:latin typeface="Montserrat" pitchFamily="2" charset="77"/>
              </a:rPr>
              <a:t>lastName</a:t>
            </a:r>
            <a:endParaRPr lang="en-US" dirty="0">
              <a:latin typeface="Montserrat" pitchFamily="2" charset="77"/>
            </a:endParaRPr>
          </a:p>
        </p:txBody>
      </p:sp>
    </p:spTree>
    <p:extLst>
      <p:ext uri="{BB962C8B-B14F-4D97-AF65-F5344CB8AC3E}">
        <p14:creationId xmlns:p14="http://schemas.microsoft.com/office/powerpoint/2010/main" val="23802309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C7DCF7-0F1F-B641-8431-818A28505DDA}"/>
              </a:ext>
            </a:extLst>
          </p:cNvPr>
          <p:cNvSpPr>
            <a:spLocks noGrp="1"/>
          </p:cNvSpPr>
          <p:nvPr>
            <p:ph type="title"/>
          </p:nvPr>
        </p:nvSpPr>
        <p:spPr>
          <a:xfrm>
            <a:off x="1046746" y="586822"/>
            <a:ext cx="3560252" cy="1645920"/>
          </a:xfrm>
        </p:spPr>
        <p:txBody>
          <a:bodyPr>
            <a:normAutofit/>
          </a:bodyPr>
          <a:lstStyle/>
          <a:p>
            <a:r>
              <a:rPr lang="en-US" sz="4000" b="1" dirty="0">
                <a:solidFill>
                  <a:srgbClr val="74276C"/>
                </a:solidFill>
                <a:latin typeface="Montserrat ExtraBold" pitchFamily="2" charset="77"/>
              </a:rPr>
              <a:t>Return Statement</a:t>
            </a:r>
          </a:p>
        </p:txBody>
      </p:sp>
      <p:sp>
        <p:nvSpPr>
          <p:cNvPr id="14" name="Rectangle 1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6" name="Rectangle 1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30F5F69-A1C4-224E-A882-D33D09542F76}"/>
              </a:ext>
            </a:extLst>
          </p:cNvPr>
          <p:cNvSpPr>
            <a:spLocks noGrp="1"/>
          </p:cNvSpPr>
          <p:nvPr>
            <p:ph idx="1"/>
          </p:nvPr>
        </p:nvSpPr>
        <p:spPr>
          <a:xfrm>
            <a:off x="5351164" y="586822"/>
            <a:ext cx="6002636" cy="1645920"/>
          </a:xfrm>
        </p:spPr>
        <p:txBody>
          <a:bodyPr anchor="ctr">
            <a:normAutofit lnSpcReduction="10000"/>
          </a:bodyPr>
          <a:lstStyle/>
          <a:p>
            <a:pPr marL="0" indent="0">
              <a:buNone/>
            </a:pPr>
            <a:r>
              <a:rPr lang="en-US" sz="2000" dirty="0">
                <a:latin typeface="Montserrat" pitchFamily="2" charset="77"/>
              </a:rPr>
              <a:t>So far, we’ve been printing things within our function. If we want our functions to </a:t>
            </a:r>
            <a:r>
              <a:rPr lang="en-US" sz="2000" b="1" dirty="0">
                <a:latin typeface="Montserrat" pitchFamily="2" charset="77"/>
              </a:rPr>
              <a:t>output</a:t>
            </a:r>
            <a:r>
              <a:rPr lang="en-US" sz="2000" dirty="0">
                <a:latin typeface="Montserrat" pitchFamily="2" charset="77"/>
              </a:rPr>
              <a:t> a value, we use the </a:t>
            </a:r>
            <a:r>
              <a:rPr lang="en-US" sz="2000" b="1" dirty="0">
                <a:latin typeface="Montserrat" pitchFamily="2" charset="77"/>
              </a:rPr>
              <a:t>return</a:t>
            </a:r>
            <a:r>
              <a:rPr lang="en-US" sz="2000" dirty="0">
                <a:latin typeface="Montserrat" pitchFamily="2" charset="77"/>
              </a:rPr>
              <a:t> statement followed by the value to output. The returned value can be stored in a variable, array, used in comparisons, or anything else!</a:t>
            </a:r>
          </a:p>
        </p:txBody>
      </p:sp>
      <p:pic>
        <p:nvPicPr>
          <p:cNvPr id="5" name="Picture 4" descr="A picture containing drawing&#10;&#10;Description automatically generated">
            <a:extLst>
              <a:ext uri="{FF2B5EF4-FFF2-40B4-BE49-F238E27FC236}">
                <a16:creationId xmlns:a16="http://schemas.microsoft.com/office/drawing/2014/main" id="{899CAE3D-8F17-5340-8AF3-C6DB40964F20}"/>
              </a:ext>
            </a:extLst>
          </p:cNvPr>
          <p:cNvPicPr>
            <a:picLocks noChangeAspect="1"/>
          </p:cNvPicPr>
          <p:nvPr/>
        </p:nvPicPr>
        <p:blipFill>
          <a:blip r:embed="rId2"/>
          <a:stretch>
            <a:fillRect/>
          </a:stretch>
        </p:blipFill>
        <p:spPr>
          <a:xfrm>
            <a:off x="970381" y="3325542"/>
            <a:ext cx="10231571" cy="2711366"/>
          </a:xfrm>
          <a:prstGeom prst="rect">
            <a:avLst/>
          </a:prstGeom>
        </p:spPr>
      </p:pic>
      <p:sp>
        <p:nvSpPr>
          <p:cNvPr id="4" name="Snip Diagonal Corner of Rectangle 3">
            <a:extLst>
              <a:ext uri="{FF2B5EF4-FFF2-40B4-BE49-F238E27FC236}">
                <a16:creationId xmlns:a16="http://schemas.microsoft.com/office/drawing/2014/main" id="{5894E30B-D978-3A43-AC46-FA613E1A8E6D}"/>
              </a:ext>
            </a:extLst>
          </p:cNvPr>
          <p:cNvSpPr/>
          <p:nvPr/>
        </p:nvSpPr>
        <p:spPr>
          <a:xfrm>
            <a:off x="344129" y="216310"/>
            <a:ext cx="11484077" cy="6440129"/>
          </a:xfrm>
          <a:prstGeom prst="snip2DiagRect">
            <a:avLst>
              <a:gd name="adj1" fmla="val 0"/>
              <a:gd name="adj2" fmla="val 4453"/>
            </a:avLst>
          </a:prstGeom>
          <a:noFill/>
          <a:ln w="19050">
            <a:solidFill>
              <a:srgbClr val="7427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AF12E6-F80B-074C-9090-1C6E71B0A8E1}"/>
              </a:ext>
            </a:extLst>
          </p:cNvPr>
          <p:cNvSpPr/>
          <p:nvPr/>
        </p:nvSpPr>
        <p:spPr>
          <a:xfrm>
            <a:off x="490408" y="1047998"/>
            <a:ext cx="128016" cy="704088"/>
          </a:xfrm>
          <a:prstGeom prst="rect">
            <a:avLst/>
          </a:prstGeom>
          <a:solidFill>
            <a:srgbClr val="7427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urved Connector 6">
            <a:extLst>
              <a:ext uri="{FF2B5EF4-FFF2-40B4-BE49-F238E27FC236}">
                <a16:creationId xmlns:a16="http://schemas.microsoft.com/office/drawing/2014/main" id="{84FBFA4C-CB54-DA40-9DEF-81BEA765E1D8}"/>
              </a:ext>
            </a:extLst>
          </p:cNvPr>
          <p:cNvCxnSpPr/>
          <p:nvPr/>
        </p:nvCxnSpPr>
        <p:spPr>
          <a:xfrm rot="16200000" flipH="1">
            <a:off x="1071716" y="3362631"/>
            <a:ext cx="934065" cy="639097"/>
          </a:xfrm>
          <a:prstGeom prst="curvedConnector3">
            <a:avLst>
              <a:gd name="adj1" fmla="val 99474"/>
            </a:avLst>
          </a:prstGeom>
          <a:ln w="57150">
            <a:solidFill>
              <a:srgbClr val="F05057"/>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B548E59-DB2C-2941-B901-64B749AED8CF}"/>
              </a:ext>
            </a:extLst>
          </p:cNvPr>
          <p:cNvSpPr txBox="1"/>
          <p:nvPr/>
        </p:nvSpPr>
        <p:spPr>
          <a:xfrm>
            <a:off x="343528" y="2603257"/>
            <a:ext cx="3029540" cy="646331"/>
          </a:xfrm>
          <a:prstGeom prst="rect">
            <a:avLst/>
          </a:prstGeom>
          <a:noFill/>
        </p:spPr>
        <p:txBody>
          <a:bodyPr wrap="square" rtlCol="0">
            <a:spAutoFit/>
          </a:bodyPr>
          <a:lstStyle/>
          <a:p>
            <a:r>
              <a:rPr lang="en-US" dirty="0">
                <a:latin typeface="Montserrat" pitchFamily="2" charset="77"/>
              </a:rPr>
              <a:t>Tells JavaScript to return the proceeding value</a:t>
            </a:r>
          </a:p>
        </p:txBody>
      </p:sp>
      <p:sp>
        <p:nvSpPr>
          <p:cNvPr id="13" name="Oval 12">
            <a:extLst>
              <a:ext uri="{FF2B5EF4-FFF2-40B4-BE49-F238E27FC236}">
                <a16:creationId xmlns:a16="http://schemas.microsoft.com/office/drawing/2014/main" id="{94A2D303-01DD-C249-BE17-EB32EB6799A4}"/>
              </a:ext>
            </a:extLst>
          </p:cNvPr>
          <p:cNvSpPr/>
          <p:nvPr/>
        </p:nvSpPr>
        <p:spPr>
          <a:xfrm>
            <a:off x="3057082" y="3805084"/>
            <a:ext cx="2477729" cy="615314"/>
          </a:xfrm>
          <a:prstGeom prst="ellipse">
            <a:avLst/>
          </a:prstGeom>
          <a:noFill/>
          <a:ln w="28575">
            <a:solidFill>
              <a:srgbClr val="F050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Curved Connector 16">
            <a:extLst>
              <a:ext uri="{FF2B5EF4-FFF2-40B4-BE49-F238E27FC236}">
                <a16:creationId xmlns:a16="http://schemas.microsoft.com/office/drawing/2014/main" id="{4E1E329F-FAFC-0844-99B6-B1282B721170}"/>
              </a:ext>
            </a:extLst>
          </p:cNvPr>
          <p:cNvCxnSpPr/>
          <p:nvPr/>
        </p:nvCxnSpPr>
        <p:spPr>
          <a:xfrm rot="10800000">
            <a:off x="4336026" y="4420398"/>
            <a:ext cx="1386348" cy="367912"/>
          </a:xfrm>
          <a:prstGeom prst="curvedConnector3">
            <a:avLst>
              <a:gd name="adj1" fmla="val 99645"/>
            </a:avLst>
          </a:prstGeom>
          <a:ln w="38100">
            <a:solidFill>
              <a:srgbClr val="F05057"/>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A6C8579-CCC2-B94C-B308-C0164D6A0A82}"/>
              </a:ext>
            </a:extLst>
          </p:cNvPr>
          <p:cNvSpPr txBox="1"/>
          <p:nvPr/>
        </p:nvSpPr>
        <p:spPr>
          <a:xfrm>
            <a:off x="5722374" y="4604354"/>
            <a:ext cx="2045109" cy="369332"/>
          </a:xfrm>
          <a:prstGeom prst="rect">
            <a:avLst/>
          </a:prstGeom>
          <a:noFill/>
        </p:spPr>
        <p:txBody>
          <a:bodyPr wrap="square" rtlCol="0">
            <a:spAutoFit/>
          </a:bodyPr>
          <a:lstStyle/>
          <a:p>
            <a:r>
              <a:rPr lang="en-US" b="1" dirty="0">
                <a:solidFill>
                  <a:schemeClr val="bg1"/>
                </a:solidFill>
                <a:latin typeface="Montserrat SemiBold" pitchFamily="2" charset="77"/>
              </a:rPr>
              <a:t>Value to return</a:t>
            </a:r>
          </a:p>
        </p:txBody>
      </p:sp>
      <p:cxnSp>
        <p:nvCxnSpPr>
          <p:cNvPr id="21" name="Curved Connector 20">
            <a:extLst>
              <a:ext uri="{FF2B5EF4-FFF2-40B4-BE49-F238E27FC236}">
                <a16:creationId xmlns:a16="http://schemas.microsoft.com/office/drawing/2014/main" id="{980C7E24-450C-D64C-A828-AD2E4AF1D0E5}"/>
              </a:ext>
            </a:extLst>
          </p:cNvPr>
          <p:cNvCxnSpPr/>
          <p:nvPr/>
        </p:nvCxnSpPr>
        <p:spPr>
          <a:xfrm rot="10800000">
            <a:off x="3264311" y="5791201"/>
            <a:ext cx="1071715" cy="501445"/>
          </a:xfrm>
          <a:prstGeom prst="curvedConnector3">
            <a:avLst>
              <a:gd name="adj1" fmla="val 98624"/>
            </a:avLst>
          </a:prstGeom>
          <a:ln w="57150">
            <a:solidFill>
              <a:srgbClr val="F05057"/>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DFAB89C-9962-D44C-832E-244DE85CB74C}"/>
              </a:ext>
            </a:extLst>
          </p:cNvPr>
          <p:cNvSpPr txBox="1"/>
          <p:nvPr/>
        </p:nvSpPr>
        <p:spPr>
          <a:xfrm>
            <a:off x="4295946" y="6086512"/>
            <a:ext cx="5987846" cy="369332"/>
          </a:xfrm>
          <a:prstGeom prst="rect">
            <a:avLst/>
          </a:prstGeom>
          <a:noFill/>
        </p:spPr>
        <p:txBody>
          <a:bodyPr wrap="square" rtlCol="0">
            <a:spAutoFit/>
          </a:bodyPr>
          <a:lstStyle/>
          <a:p>
            <a:r>
              <a:rPr lang="en-US" dirty="0">
                <a:latin typeface="Montserrat" pitchFamily="2" charset="77"/>
              </a:rPr>
              <a:t>Value returned by function stored in this variable</a:t>
            </a:r>
          </a:p>
        </p:txBody>
      </p:sp>
    </p:spTree>
    <p:extLst>
      <p:ext uri="{BB962C8B-B14F-4D97-AF65-F5344CB8AC3E}">
        <p14:creationId xmlns:p14="http://schemas.microsoft.com/office/powerpoint/2010/main" val="18341521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74276C"/>
            </a:gs>
            <a:gs pos="23000">
              <a:srgbClr val="913067"/>
            </a:gs>
            <a:gs pos="35000">
              <a:srgbClr val="913067"/>
            </a:gs>
            <a:gs pos="100000">
              <a:srgbClr val="F05057"/>
            </a:gs>
          </a:gsLst>
          <a:lin ang="21594000" scaled="0"/>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F73C35-1EA0-AD44-84BE-152AC81A1F92}"/>
              </a:ext>
            </a:extLst>
          </p:cNvPr>
          <p:cNvSpPr txBox="1"/>
          <p:nvPr/>
        </p:nvSpPr>
        <p:spPr>
          <a:xfrm>
            <a:off x="497840" y="2143760"/>
            <a:ext cx="10993120" cy="954107"/>
          </a:xfrm>
          <a:prstGeom prst="rect">
            <a:avLst/>
          </a:prstGeom>
          <a:noFill/>
        </p:spPr>
        <p:txBody>
          <a:bodyPr wrap="square" rtlCol="0">
            <a:spAutoFit/>
          </a:bodyPr>
          <a:lstStyle/>
          <a:p>
            <a:pPr lvl="0"/>
            <a:r>
              <a:rPr lang="en-GB" sz="2800" b="1" dirty="0">
                <a:solidFill>
                  <a:schemeClr val="bg1"/>
                </a:solidFill>
                <a:latin typeface="Montserrat SemiBold" pitchFamily="2" charset="77"/>
              </a:rPr>
              <a:t>Write a function that takes two numbers as inputs, and returns the average of those numbers</a:t>
            </a:r>
          </a:p>
        </p:txBody>
      </p:sp>
      <p:pic>
        <p:nvPicPr>
          <p:cNvPr id="9" name="Graphic 8" descr="Puzzle">
            <a:extLst>
              <a:ext uri="{FF2B5EF4-FFF2-40B4-BE49-F238E27FC236}">
                <a16:creationId xmlns:a16="http://schemas.microsoft.com/office/drawing/2014/main" id="{2AA2D094-642D-CF48-A0F4-26C497B4F2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38503" y="91709"/>
            <a:ext cx="1334787" cy="1334787"/>
          </a:xfrm>
          <a:prstGeom prst="rect">
            <a:avLst/>
          </a:prstGeom>
        </p:spPr>
      </p:pic>
    </p:spTree>
    <p:extLst>
      <p:ext uri="{BB962C8B-B14F-4D97-AF65-F5344CB8AC3E}">
        <p14:creationId xmlns:p14="http://schemas.microsoft.com/office/powerpoint/2010/main" val="2882456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AC5A6-86A5-5049-99B2-3BE14D5656F8}"/>
              </a:ext>
            </a:extLst>
          </p:cNvPr>
          <p:cNvSpPr>
            <a:spLocks noGrp="1"/>
          </p:cNvSpPr>
          <p:nvPr>
            <p:ph type="title"/>
          </p:nvPr>
        </p:nvSpPr>
        <p:spPr>
          <a:xfrm>
            <a:off x="648930" y="307990"/>
            <a:ext cx="3651467" cy="1676603"/>
          </a:xfrm>
        </p:spPr>
        <p:txBody>
          <a:bodyPr vert="horz" lIns="91440" tIns="45720" rIns="91440" bIns="45720" rtlCol="0" anchor="ctr">
            <a:normAutofit fontScale="90000"/>
          </a:bodyPr>
          <a:lstStyle/>
          <a:p>
            <a:r>
              <a:rPr lang="en-US" b="1" dirty="0">
                <a:solidFill>
                  <a:srgbClr val="74276C"/>
                </a:solidFill>
                <a:latin typeface="Montserrat ExtraBold" pitchFamily="2" charset="77"/>
              </a:rPr>
              <a:t>How do we run our code?</a:t>
            </a:r>
          </a:p>
        </p:txBody>
      </p:sp>
      <p:sp>
        <p:nvSpPr>
          <p:cNvPr id="4" name="TextBox 3">
            <a:extLst>
              <a:ext uri="{FF2B5EF4-FFF2-40B4-BE49-F238E27FC236}">
                <a16:creationId xmlns:a16="http://schemas.microsoft.com/office/drawing/2014/main" id="{3AD4F14F-1C3F-A141-94F2-E8D8925C344A}"/>
              </a:ext>
            </a:extLst>
          </p:cNvPr>
          <p:cNvSpPr txBox="1"/>
          <p:nvPr/>
        </p:nvSpPr>
        <p:spPr>
          <a:xfrm>
            <a:off x="648931" y="2176545"/>
            <a:ext cx="3651466" cy="3785419"/>
          </a:xfrm>
          <a:prstGeom prst="rect">
            <a:avLst/>
          </a:prstGeom>
        </p:spPr>
        <p:txBody>
          <a:bodyPr vert="horz" lIns="91440" tIns="45720" rIns="91440" bIns="45720" rtlCol="0">
            <a:noAutofit/>
          </a:bodyPr>
          <a:lstStyle/>
          <a:p>
            <a:pPr>
              <a:lnSpc>
                <a:spcPct val="90000"/>
              </a:lnSpc>
            </a:pPr>
            <a:r>
              <a:rPr lang="en-US" sz="2000" dirty="0">
                <a:latin typeface="Montserrat" pitchFamily="2" charset="77"/>
              </a:rPr>
              <a:t>Create a new file, and name it </a:t>
            </a:r>
            <a:r>
              <a:rPr lang="en-US" sz="2000" b="1" dirty="0">
                <a:latin typeface="Montserrat SemiBold" pitchFamily="2" charset="77"/>
              </a:rPr>
              <a:t>index.js</a:t>
            </a:r>
            <a:r>
              <a:rPr lang="en-US" sz="2000" dirty="0">
                <a:latin typeface="Montserrat" pitchFamily="2" charset="77"/>
              </a:rPr>
              <a:t>. </a:t>
            </a:r>
          </a:p>
          <a:p>
            <a:pPr>
              <a:lnSpc>
                <a:spcPct val="90000"/>
              </a:lnSpc>
            </a:pPr>
            <a:endParaRPr lang="en-US" sz="2000" dirty="0">
              <a:latin typeface="Montserrat" pitchFamily="2" charset="77"/>
            </a:endParaRPr>
          </a:p>
          <a:p>
            <a:pPr>
              <a:lnSpc>
                <a:spcPct val="90000"/>
              </a:lnSpc>
            </a:pPr>
            <a:r>
              <a:rPr lang="en-US" sz="2000" dirty="0">
                <a:latin typeface="Montserrat" pitchFamily="2" charset="77"/>
              </a:rPr>
              <a:t>Inside of it, write </a:t>
            </a:r>
            <a:r>
              <a:rPr lang="en-US" sz="2000" b="1" dirty="0">
                <a:latin typeface="Montserrat SemiBold" pitchFamily="2" charset="77"/>
              </a:rPr>
              <a:t>console.log(“</a:t>
            </a:r>
            <a:r>
              <a:rPr lang="en-US" sz="2000" b="1" dirty="0" err="1">
                <a:latin typeface="Montserrat SemiBold" pitchFamily="2" charset="77"/>
              </a:rPr>
              <a:t>Hello,world</a:t>
            </a:r>
            <a:r>
              <a:rPr lang="en-US" sz="2000" b="1" dirty="0">
                <a:latin typeface="Montserrat SemiBold" pitchFamily="2" charset="77"/>
              </a:rPr>
              <a:t>!”) </a:t>
            </a:r>
            <a:r>
              <a:rPr lang="en-US" sz="2000" dirty="0">
                <a:latin typeface="Montserrat" pitchFamily="2" charset="77"/>
              </a:rPr>
              <a:t>which will print out “Hello, world!” into our console. </a:t>
            </a:r>
          </a:p>
          <a:p>
            <a:pPr>
              <a:lnSpc>
                <a:spcPct val="90000"/>
              </a:lnSpc>
            </a:pPr>
            <a:endParaRPr lang="en-US" sz="2000" dirty="0">
              <a:latin typeface="Montserrat" pitchFamily="2" charset="77"/>
            </a:endParaRPr>
          </a:p>
          <a:p>
            <a:pPr>
              <a:lnSpc>
                <a:spcPct val="90000"/>
              </a:lnSpc>
            </a:pPr>
            <a:r>
              <a:rPr lang="en-US" sz="2000" dirty="0">
                <a:latin typeface="Montserrat" pitchFamily="2" charset="77"/>
              </a:rPr>
              <a:t>To run this program, type </a:t>
            </a:r>
            <a:r>
              <a:rPr lang="en-US" sz="2000" b="1" dirty="0">
                <a:latin typeface="Montserrat SemiBold" pitchFamily="2" charset="77"/>
              </a:rPr>
              <a:t>node index.js </a:t>
            </a:r>
            <a:r>
              <a:rPr lang="en-US" sz="2000" dirty="0">
                <a:latin typeface="Montserrat" pitchFamily="2" charset="77"/>
              </a:rPr>
              <a:t>into your console, and press enter. </a:t>
            </a:r>
          </a:p>
          <a:p>
            <a:pPr>
              <a:lnSpc>
                <a:spcPct val="90000"/>
              </a:lnSpc>
            </a:pPr>
            <a:endParaRPr lang="en-US" sz="2000" dirty="0">
              <a:latin typeface="Montserrat" pitchFamily="2" charset="77"/>
            </a:endParaRPr>
          </a:p>
          <a:p>
            <a:pPr>
              <a:lnSpc>
                <a:spcPct val="90000"/>
              </a:lnSpc>
            </a:pPr>
            <a:r>
              <a:rPr lang="en-US" sz="2000" dirty="0">
                <a:latin typeface="Montserrat" pitchFamily="2" charset="77"/>
              </a:rPr>
              <a:t>Note: you will need to be in the correct directory for this to work</a:t>
            </a:r>
          </a:p>
        </p:txBody>
      </p:sp>
      <p:pic>
        <p:nvPicPr>
          <p:cNvPr id="5" name="Picture 4" descr="A screenshot of a cell phone&#10;&#10;Description automatically generated">
            <a:extLst>
              <a:ext uri="{FF2B5EF4-FFF2-40B4-BE49-F238E27FC236}">
                <a16:creationId xmlns:a16="http://schemas.microsoft.com/office/drawing/2014/main" id="{E8DCA6B2-D7CF-1F4C-BA52-72A2782EEA71}"/>
              </a:ext>
            </a:extLst>
          </p:cNvPr>
          <p:cNvPicPr>
            <a:picLocks noChangeAspect="1"/>
          </p:cNvPicPr>
          <p:nvPr/>
        </p:nvPicPr>
        <p:blipFill rotWithShape="1">
          <a:blip r:embed="rId2"/>
          <a:srcRect r="12167" b="-2"/>
          <a:stretch/>
        </p:blipFill>
        <p:spPr>
          <a:xfrm>
            <a:off x="4639056" y="-1"/>
            <a:ext cx="7552944" cy="6858001"/>
          </a:xfrm>
          <a:prstGeom prst="rect">
            <a:avLst/>
          </a:prstGeom>
          <a:effectLst/>
        </p:spPr>
      </p:pic>
      <p:sp>
        <p:nvSpPr>
          <p:cNvPr id="3" name="Oval 2">
            <a:extLst>
              <a:ext uri="{FF2B5EF4-FFF2-40B4-BE49-F238E27FC236}">
                <a16:creationId xmlns:a16="http://schemas.microsoft.com/office/drawing/2014/main" id="{2744E023-55F6-3946-8B56-6CCAF4E5C227}"/>
              </a:ext>
            </a:extLst>
          </p:cNvPr>
          <p:cNvSpPr/>
          <p:nvPr/>
        </p:nvSpPr>
        <p:spPr>
          <a:xfrm>
            <a:off x="9124336" y="2438400"/>
            <a:ext cx="1740310" cy="373626"/>
          </a:xfrm>
          <a:prstGeom prst="ellipse">
            <a:avLst/>
          </a:prstGeom>
          <a:noFill/>
          <a:ln w="38100">
            <a:solidFill>
              <a:srgbClr val="F050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Curved Connector 8">
            <a:extLst>
              <a:ext uri="{FF2B5EF4-FFF2-40B4-BE49-F238E27FC236}">
                <a16:creationId xmlns:a16="http://schemas.microsoft.com/office/drawing/2014/main" id="{86ED618D-5152-1841-B06D-49AE16F896F0}"/>
              </a:ext>
            </a:extLst>
          </p:cNvPr>
          <p:cNvCxnSpPr>
            <a:endCxn id="3" idx="4"/>
          </p:cNvCxnSpPr>
          <p:nvPr/>
        </p:nvCxnSpPr>
        <p:spPr>
          <a:xfrm rot="5400000" flipH="1" flipV="1">
            <a:off x="9166123" y="2917722"/>
            <a:ext cx="934064" cy="722672"/>
          </a:xfrm>
          <a:prstGeom prst="curvedConnector3">
            <a:avLst/>
          </a:prstGeom>
          <a:ln w="57150">
            <a:solidFill>
              <a:srgbClr val="F05057"/>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3F55EFB-F5B2-2C4D-BDC5-CAD787F4A687}"/>
              </a:ext>
            </a:extLst>
          </p:cNvPr>
          <p:cNvSpPr txBox="1"/>
          <p:nvPr/>
        </p:nvSpPr>
        <p:spPr>
          <a:xfrm>
            <a:off x="7654412" y="3746090"/>
            <a:ext cx="3234814" cy="646331"/>
          </a:xfrm>
          <a:prstGeom prst="rect">
            <a:avLst/>
          </a:prstGeom>
          <a:noFill/>
        </p:spPr>
        <p:txBody>
          <a:bodyPr wrap="square" rtlCol="0">
            <a:spAutoFit/>
          </a:bodyPr>
          <a:lstStyle/>
          <a:p>
            <a:r>
              <a:rPr lang="en-US" dirty="0">
                <a:solidFill>
                  <a:schemeClr val="bg1"/>
                </a:solidFill>
                <a:latin typeface="Montserrat Medium" pitchFamily="2" charset="77"/>
              </a:rPr>
              <a:t>Type this and press enter to run your programs</a:t>
            </a:r>
          </a:p>
        </p:txBody>
      </p:sp>
    </p:spTree>
    <p:extLst>
      <p:ext uri="{BB962C8B-B14F-4D97-AF65-F5344CB8AC3E}">
        <p14:creationId xmlns:p14="http://schemas.microsoft.com/office/powerpoint/2010/main" val="236826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C7F00-8B3B-1F4E-8B1F-DE3E171663F2}"/>
              </a:ext>
            </a:extLst>
          </p:cNvPr>
          <p:cNvSpPr>
            <a:spLocks noGrp="1"/>
          </p:cNvSpPr>
          <p:nvPr>
            <p:ph type="title"/>
          </p:nvPr>
        </p:nvSpPr>
        <p:spPr/>
        <p:txBody>
          <a:bodyPr>
            <a:normAutofit/>
          </a:bodyPr>
          <a:lstStyle/>
          <a:p>
            <a:pPr algn="ctr"/>
            <a:r>
              <a:rPr lang="en-US" sz="4800" b="1" dirty="0">
                <a:solidFill>
                  <a:srgbClr val="74276C"/>
                </a:solidFill>
                <a:latin typeface="Montserrat ExtraBold" pitchFamily="2" charset="77"/>
              </a:rPr>
              <a:t>Variables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9AA2DF-5488-944E-AE32-FA83C0006C72}"/>
                  </a:ext>
                </a:extLst>
              </p:cNvPr>
              <p:cNvSpPr>
                <a:spLocks noGrp="1"/>
              </p:cNvSpPr>
              <p:nvPr>
                <p:ph idx="1"/>
              </p:nvPr>
            </p:nvSpPr>
            <p:spPr/>
            <p:txBody>
              <a:bodyPr/>
              <a:lstStyle/>
              <a:p>
                <a:pPr marL="0" indent="0">
                  <a:buNone/>
                </a:pPr>
                <a:r>
                  <a:rPr lang="en-US" dirty="0">
                    <a:latin typeface="Montserrat" pitchFamily="2" charset="77"/>
                  </a:rPr>
                  <a:t>Variables are used to store data. They are similar to those in math/algebra, where we assign some variable </a:t>
                </a:r>
                <a14:m>
                  <m:oMath xmlns:m="http://schemas.openxmlformats.org/officeDocument/2006/math">
                    <m:r>
                      <a:rPr lang="en-US" i="1" dirty="0" smtClean="0">
                        <a:latin typeface="Cambria Math" panose="02040503050406030204" pitchFamily="18" charset="0"/>
                      </a:rPr>
                      <m:t>𝑥</m:t>
                    </m:r>
                  </m:oMath>
                </a14:m>
                <a:r>
                  <a:rPr lang="en-US" dirty="0">
                    <a:latin typeface="Montserrat" pitchFamily="2" charset="77"/>
                  </a:rPr>
                  <a:t> a value </a:t>
                </a:r>
                <a14:m>
                  <m:oMath xmlns:m="http://schemas.openxmlformats.org/officeDocument/2006/math">
                    <m:r>
                      <a:rPr lang="en-US" i="1" dirty="0" smtClean="0">
                        <a:latin typeface="Cambria Math" panose="02040503050406030204" pitchFamily="18" charset="0"/>
                      </a:rPr>
                      <m:t>4</m:t>
                    </m:r>
                  </m:oMath>
                </a14:m>
                <a:r>
                  <a:rPr lang="en-US" dirty="0">
                    <a:latin typeface="Montserrat" pitchFamily="2" charset="77"/>
                  </a:rPr>
                  <a:t> such that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=4</m:t>
                    </m:r>
                  </m:oMath>
                </a14:m>
                <a:r>
                  <a:rPr lang="en-US" dirty="0">
                    <a:latin typeface="Montserrat" pitchFamily="2" charset="77"/>
                  </a:rPr>
                  <a:t>. </a:t>
                </a:r>
              </a:p>
              <a:p>
                <a:pPr marL="0" indent="0">
                  <a:buNone/>
                </a:pPr>
                <a:endParaRPr lang="en-US" dirty="0">
                  <a:latin typeface="Montserrat" pitchFamily="2" charset="77"/>
                </a:endParaRPr>
              </a:p>
              <a:p>
                <a:pPr marL="0" indent="0">
                  <a:buNone/>
                </a:pPr>
                <a:r>
                  <a:rPr lang="en-US" dirty="0">
                    <a:latin typeface="Montserrat" pitchFamily="2" charset="77"/>
                  </a:rPr>
                  <a:t>Think of your variables as boxes/containers in which we can store data.</a:t>
                </a:r>
              </a:p>
              <a:p>
                <a:pPr marL="0" indent="0">
                  <a:buNone/>
                </a:pPr>
                <a:endParaRPr lang="en-US" dirty="0">
                  <a:latin typeface="Montserrat" pitchFamily="2" charset="77"/>
                </a:endParaRPr>
              </a:p>
              <a:p>
                <a:pPr marL="0" indent="0">
                  <a:buNone/>
                </a:pPr>
                <a:r>
                  <a:rPr lang="en-US" dirty="0">
                    <a:latin typeface="Montserrat" pitchFamily="2" charset="77"/>
                  </a:rPr>
                  <a:t>We can label these boxes/variables with a name, and the values in these boxes can be inspected and changed.</a:t>
                </a:r>
              </a:p>
            </p:txBody>
          </p:sp>
        </mc:Choice>
        <mc:Fallback xmlns="">
          <p:sp>
            <p:nvSpPr>
              <p:cNvPr id="3" name="Content Placeholder 2">
                <a:extLst>
                  <a:ext uri="{FF2B5EF4-FFF2-40B4-BE49-F238E27FC236}">
                    <a16:creationId xmlns:a16="http://schemas.microsoft.com/office/drawing/2014/main" id="{C19AA2DF-5488-944E-AE32-FA83C0006C72}"/>
                  </a:ext>
                </a:extLst>
              </p:cNvPr>
              <p:cNvSpPr>
                <a:spLocks noGrp="1" noRot="1" noChangeAspect="1" noMove="1" noResize="1" noEditPoints="1" noAdjustHandles="1" noChangeArrowheads="1" noChangeShapeType="1" noTextEdit="1"/>
              </p:cNvSpPr>
              <p:nvPr>
                <p:ph idx="1"/>
              </p:nvPr>
            </p:nvSpPr>
            <p:spPr>
              <a:blipFill>
                <a:blip r:embed="rId2"/>
                <a:stretch>
                  <a:fillRect l="-1086" t="-2924" r="-1206"/>
                </a:stretch>
              </a:blipFill>
            </p:spPr>
            <p:txBody>
              <a:bodyPr/>
              <a:lstStyle/>
              <a:p>
                <a:r>
                  <a:rPr lang="en-US">
                    <a:noFill/>
                  </a:rPr>
                  <a:t> </a:t>
                </a:r>
              </a:p>
            </p:txBody>
          </p:sp>
        </mc:Fallback>
      </mc:AlternateContent>
      <p:sp>
        <p:nvSpPr>
          <p:cNvPr id="4" name="Snip Diagonal Corner of Rectangle 3">
            <a:extLst>
              <a:ext uri="{FF2B5EF4-FFF2-40B4-BE49-F238E27FC236}">
                <a16:creationId xmlns:a16="http://schemas.microsoft.com/office/drawing/2014/main" id="{732F3E7F-7C8C-0845-912B-1A73E612EFBD}"/>
              </a:ext>
            </a:extLst>
          </p:cNvPr>
          <p:cNvSpPr/>
          <p:nvPr/>
        </p:nvSpPr>
        <p:spPr>
          <a:xfrm>
            <a:off x="344129" y="216310"/>
            <a:ext cx="11484077" cy="6440129"/>
          </a:xfrm>
          <a:prstGeom prst="snip2DiagRect">
            <a:avLst>
              <a:gd name="adj1" fmla="val 0"/>
              <a:gd name="adj2" fmla="val 4453"/>
            </a:avLst>
          </a:prstGeom>
          <a:noFill/>
          <a:ln w="19050">
            <a:solidFill>
              <a:srgbClr val="7427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1014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16B81-5884-B64D-885E-A3D617C0AA8E}"/>
              </a:ext>
            </a:extLst>
          </p:cNvPr>
          <p:cNvSpPr>
            <a:spLocks noGrp="1"/>
          </p:cNvSpPr>
          <p:nvPr>
            <p:ph type="title"/>
          </p:nvPr>
        </p:nvSpPr>
        <p:spPr/>
        <p:txBody>
          <a:bodyPr>
            <a:normAutofit/>
          </a:bodyPr>
          <a:lstStyle/>
          <a:p>
            <a:pPr algn="ctr"/>
            <a:r>
              <a:rPr lang="en-US" sz="4800" b="1" dirty="0">
                <a:solidFill>
                  <a:srgbClr val="74276C"/>
                </a:solidFill>
                <a:latin typeface="Montserrat ExtraBold" pitchFamily="2" charset="77"/>
              </a:rPr>
              <a:t>Variables</a:t>
            </a:r>
          </a:p>
        </p:txBody>
      </p:sp>
      <p:sp>
        <p:nvSpPr>
          <p:cNvPr id="3" name="Content Placeholder 2">
            <a:extLst>
              <a:ext uri="{FF2B5EF4-FFF2-40B4-BE49-F238E27FC236}">
                <a16:creationId xmlns:a16="http://schemas.microsoft.com/office/drawing/2014/main" id="{BD30C336-CCCC-E742-99AA-AE2CD7C3FDB5}"/>
              </a:ext>
            </a:extLst>
          </p:cNvPr>
          <p:cNvSpPr>
            <a:spLocks noGrp="1"/>
          </p:cNvSpPr>
          <p:nvPr>
            <p:ph idx="1"/>
          </p:nvPr>
        </p:nvSpPr>
        <p:spPr/>
        <p:txBody>
          <a:bodyPr>
            <a:normAutofit/>
          </a:bodyPr>
          <a:lstStyle/>
          <a:p>
            <a:pPr marL="0" indent="0">
              <a:buNone/>
            </a:pPr>
            <a:r>
              <a:rPr lang="en-US" dirty="0">
                <a:latin typeface="Montserrat" pitchFamily="2" charset="77"/>
              </a:rPr>
              <a:t>Data we store in variable can have many different </a:t>
            </a:r>
            <a:r>
              <a:rPr lang="en-US" b="1" dirty="0">
                <a:latin typeface="Montserrat" pitchFamily="2" charset="77"/>
              </a:rPr>
              <a:t>data-types</a:t>
            </a:r>
            <a:r>
              <a:rPr lang="en-US" dirty="0">
                <a:latin typeface="Montserrat" pitchFamily="2" charset="77"/>
              </a:rPr>
              <a:t>, but we’re going to look at the three most used ones:</a:t>
            </a:r>
          </a:p>
          <a:p>
            <a:pPr marL="0" indent="0">
              <a:buNone/>
            </a:pPr>
            <a:endParaRPr lang="en-US" dirty="0">
              <a:latin typeface="Montserrat" pitchFamily="2" charset="77"/>
            </a:endParaRPr>
          </a:p>
          <a:p>
            <a:r>
              <a:rPr lang="en-US" b="1" dirty="0">
                <a:latin typeface="Montserrat" pitchFamily="2" charset="77"/>
              </a:rPr>
              <a:t>Number</a:t>
            </a:r>
            <a:r>
              <a:rPr lang="en-US" dirty="0">
                <a:latin typeface="Montserrat" pitchFamily="2" charset="77"/>
              </a:rPr>
              <a:t>: Positive and negative numbers (and 0)</a:t>
            </a:r>
          </a:p>
          <a:p>
            <a:r>
              <a:rPr lang="en-US" b="1" dirty="0">
                <a:latin typeface="Montserrat" pitchFamily="2" charset="77"/>
              </a:rPr>
              <a:t>Boolean</a:t>
            </a:r>
            <a:r>
              <a:rPr lang="en-US" dirty="0">
                <a:latin typeface="Montserrat" pitchFamily="2" charset="77"/>
              </a:rPr>
              <a:t>: Represents true or false values</a:t>
            </a:r>
          </a:p>
          <a:p>
            <a:r>
              <a:rPr lang="en-US" b="1" dirty="0">
                <a:latin typeface="Montserrat" pitchFamily="2" charset="77"/>
              </a:rPr>
              <a:t>String</a:t>
            </a:r>
            <a:r>
              <a:rPr lang="en-US" dirty="0">
                <a:latin typeface="Montserrat" pitchFamily="2" charset="77"/>
              </a:rPr>
              <a:t>: Sequence of characters (e.g. letters, numbers)</a:t>
            </a:r>
          </a:p>
        </p:txBody>
      </p:sp>
      <p:sp>
        <p:nvSpPr>
          <p:cNvPr id="4" name="Snip Diagonal Corner of Rectangle 3">
            <a:extLst>
              <a:ext uri="{FF2B5EF4-FFF2-40B4-BE49-F238E27FC236}">
                <a16:creationId xmlns:a16="http://schemas.microsoft.com/office/drawing/2014/main" id="{BF617785-7DBC-554F-9917-FC027151D072}"/>
              </a:ext>
            </a:extLst>
          </p:cNvPr>
          <p:cNvSpPr/>
          <p:nvPr/>
        </p:nvSpPr>
        <p:spPr>
          <a:xfrm>
            <a:off x="344129" y="216310"/>
            <a:ext cx="11484077" cy="6440129"/>
          </a:xfrm>
          <a:prstGeom prst="snip2DiagRect">
            <a:avLst>
              <a:gd name="adj1" fmla="val 0"/>
              <a:gd name="adj2" fmla="val 4453"/>
            </a:avLst>
          </a:prstGeom>
          <a:noFill/>
          <a:ln w="19050">
            <a:solidFill>
              <a:srgbClr val="7427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0960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4F59C-79EF-4542-A674-E3330B148E53}"/>
              </a:ext>
            </a:extLst>
          </p:cNvPr>
          <p:cNvSpPr>
            <a:spLocks noGrp="1"/>
          </p:cNvSpPr>
          <p:nvPr>
            <p:ph type="title"/>
          </p:nvPr>
        </p:nvSpPr>
        <p:spPr/>
        <p:txBody>
          <a:bodyPr/>
          <a:lstStyle/>
          <a:p>
            <a:pPr algn="ctr"/>
            <a:r>
              <a:rPr lang="en-US" b="1">
                <a:solidFill>
                  <a:srgbClr val="74276C"/>
                </a:solidFill>
                <a:latin typeface="Montserrat ExtraBold" pitchFamily="2" charset="77"/>
              </a:rPr>
              <a:t>How do we use variables?</a:t>
            </a:r>
            <a:endParaRPr lang="en-US" b="1" dirty="0">
              <a:solidFill>
                <a:srgbClr val="74276C"/>
              </a:solidFill>
              <a:latin typeface="Montserrat ExtraBold" pitchFamily="2" charset="77"/>
            </a:endParaRPr>
          </a:p>
        </p:txBody>
      </p:sp>
      <p:sp>
        <p:nvSpPr>
          <p:cNvPr id="3" name="Content Placeholder 2">
            <a:extLst>
              <a:ext uri="{FF2B5EF4-FFF2-40B4-BE49-F238E27FC236}">
                <a16:creationId xmlns:a16="http://schemas.microsoft.com/office/drawing/2014/main" id="{FB85DFC8-9842-F64C-93D1-19BF22B58029}"/>
              </a:ext>
            </a:extLst>
          </p:cNvPr>
          <p:cNvSpPr>
            <a:spLocks noGrp="1"/>
          </p:cNvSpPr>
          <p:nvPr>
            <p:ph idx="1"/>
          </p:nvPr>
        </p:nvSpPr>
        <p:spPr/>
        <p:txBody>
          <a:bodyPr/>
          <a:lstStyle/>
          <a:p>
            <a:pPr marL="0" indent="0">
              <a:buNone/>
            </a:pPr>
            <a:r>
              <a:rPr lang="en-US" dirty="0">
                <a:latin typeface="Montserrat" pitchFamily="2" charset="77"/>
              </a:rPr>
              <a:t>A variable has two parts: its </a:t>
            </a:r>
            <a:r>
              <a:rPr lang="en-US" b="1" dirty="0">
                <a:latin typeface="Montserrat SemiBold" pitchFamily="2" charset="77"/>
              </a:rPr>
              <a:t>name</a:t>
            </a:r>
            <a:r>
              <a:rPr lang="en-US" dirty="0">
                <a:latin typeface="Montserrat" pitchFamily="2" charset="77"/>
              </a:rPr>
              <a:t> and its </a:t>
            </a:r>
            <a:r>
              <a:rPr lang="en-US" b="1" dirty="0">
                <a:latin typeface="Montserrat SemiBold" pitchFamily="2" charset="77"/>
              </a:rPr>
              <a:t>value</a:t>
            </a:r>
            <a:r>
              <a:rPr lang="en-US" dirty="0">
                <a:latin typeface="Montserrat" pitchFamily="2" charset="77"/>
              </a:rPr>
              <a:t>. We write the name, followed by ‘=‘, and then the value we want it to have, just like algebraic variables.</a:t>
            </a:r>
          </a:p>
          <a:p>
            <a:pPr marL="0" indent="0">
              <a:buNone/>
            </a:pPr>
            <a:endParaRPr lang="en-US" dirty="0">
              <a:latin typeface="Montserrat" pitchFamily="2" charset="77"/>
            </a:endParaRPr>
          </a:p>
        </p:txBody>
      </p:sp>
      <p:pic>
        <p:nvPicPr>
          <p:cNvPr id="6" name="Picture 5">
            <a:extLst>
              <a:ext uri="{FF2B5EF4-FFF2-40B4-BE49-F238E27FC236}">
                <a16:creationId xmlns:a16="http://schemas.microsoft.com/office/drawing/2014/main" id="{61E44554-3B15-0140-B1AE-A79D45EACDD8}"/>
              </a:ext>
            </a:extLst>
          </p:cNvPr>
          <p:cNvPicPr>
            <a:picLocks noChangeAspect="1"/>
          </p:cNvPicPr>
          <p:nvPr/>
        </p:nvPicPr>
        <p:blipFill>
          <a:blip r:embed="rId2"/>
          <a:stretch>
            <a:fillRect/>
          </a:stretch>
        </p:blipFill>
        <p:spPr>
          <a:xfrm>
            <a:off x="2591851" y="3707974"/>
            <a:ext cx="8369300" cy="2082800"/>
          </a:xfrm>
          <a:prstGeom prst="rect">
            <a:avLst/>
          </a:prstGeom>
        </p:spPr>
      </p:pic>
      <p:sp>
        <p:nvSpPr>
          <p:cNvPr id="12" name="Straight Connector 11">
            <a:extLst>
              <a:ext uri="{FF2B5EF4-FFF2-40B4-BE49-F238E27FC236}">
                <a16:creationId xmlns:a16="http://schemas.microsoft.com/office/drawing/2014/main" id="{5625919A-3D38-47F1-87C2-24FB36938F38}"/>
              </a:ext>
            </a:extLst>
          </p:cNvPr>
          <p:cNvSpPr/>
          <p:nvPr/>
        </p:nvSpPr>
        <p:spPr>
          <a:xfrm rot="-5400000">
            <a:off x="2925900" y="5527620"/>
            <a:ext cx="0" cy="0"/>
          </a:xfrm>
          <a:prstGeom prst="line">
            <a:avLst/>
          </a:prstGeom>
          <a:solidFill>
            <a:srgbClr val="FFFFFF">
              <a:alpha val="5000"/>
            </a:srgbClr>
          </a:solidFill>
          <a:ln w="30856">
            <a:solidFill>
              <a:srgbClr val="FFFFFF"/>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ja-JP" altLang="en-US">
              <a:solidFill>
                <a:srgbClr val="FFFFFF"/>
              </a:solidFill>
            </a:endParaRPr>
          </a:p>
        </p:txBody>
      </p:sp>
      <p:cxnSp>
        <p:nvCxnSpPr>
          <p:cNvPr id="49" name="Curved Connector 48">
            <a:extLst>
              <a:ext uri="{FF2B5EF4-FFF2-40B4-BE49-F238E27FC236}">
                <a16:creationId xmlns:a16="http://schemas.microsoft.com/office/drawing/2014/main" id="{BA3E2489-F5BA-004F-ACDC-FBD6A90607FE}"/>
              </a:ext>
            </a:extLst>
          </p:cNvPr>
          <p:cNvCxnSpPr>
            <a:cxnSpLocks/>
          </p:cNvCxnSpPr>
          <p:nvPr/>
        </p:nvCxnSpPr>
        <p:spPr>
          <a:xfrm flipV="1">
            <a:off x="3266051" y="5376988"/>
            <a:ext cx="1427967" cy="863080"/>
          </a:xfrm>
          <a:prstGeom prst="curvedConnector3">
            <a:avLst>
              <a:gd name="adj1" fmla="val 104386"/>
            </a:avLst>
          </a:prstGeom>
          <a:ln w="57150">
            <a:solidFill>
              <a:srgbClr val="F05057"/>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B2EB846D-45BE-394C-94C2-870911CCA9CA}"/>
              </a:ext>
            </a:extLst>
          </p:cNvPr>
          <p:cNvSpPr txBox="1"/>
          <p:nvPr/>
        </p:nvSpPr>
        <p:spPr>
          <a:xfrm>
            <a:off x="1236835" y="6022299"/>
            <a:ext cx="2141950" cy="400110"/>
          </a:xfrm>
          <a:prstGeom prst="rect">
            <a:avLst/>
          </a:prstGeom>
          <a:noFill/>
        </p:spPr>
        <p:txBody>
          <a:bodyPr wrap="square" rtlCol="0">
            <a:spAutoFit/>
          </a:bodyPr>
          <a:lstStyle/>
          <a:p>
            <a:r>
              <a:rPr lang="en-US" sz="2000" dirty="0">
                <a:latin typeface="Montserrat Medium" pitchFamily="2" charset="77"/>
              </a:rPr>
              <a:t>Variable name</a:t>
            </a:r>
          </a:p>
        </p:txBody>
      </p:sp>
      <p:cxnSp>
        <p:nvCxnSpPr>
          <p:cNvPr id="61" name="Curved Connector 60">
            <a:extLst>
              <a:ext uri="{FF2B5EF4-FFF2-40B4-BE49-F238E27FC236}">
                <a16:creationId xmlns:a16="http://schemas.microsoft.com/office/drawing/2014/main" id="{658CB659-2868-1B4A-BC0F-24B4C4E027EC}"/>
              </a:ext>
            </a:extLst>
          </p:cNvPr>
          <p:cNvCxnSpPr>
            <a:cxnSpLocks/>
          </p:cNvCxnSpPr>
          <p:nvPr/>
        </p:nvCxnSpPr>
        <p:spPr>
          <a:xfrm rot="10800000">
            <a:off x="6796186" y="5376988"/>
            <a:ext cx="1279267" cy="775398"/>
          </a:xfrm>
          <a:prstGeom prst="curvedConnector3">
            <a:avLst>
              <a:gd name="adj1" fmla="val 101895"/>
            </a:avLst>
          </a:prstGeom>
          <a:ln w="57150">
            <a:solidFill>
              <a:srgbClr val="F05057"/>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7164B50-141F-9F40-B4C1-6CF24854AA33}"/>
              </a:ext>
            </a:extLst>
          </p:cNvPr>
          <p:cNvSpPr txBox="1"/>
          <p:nvPr/>
        </p:nvSpPr>
        <p:spPr>
          <a:xfrm>
            <a:off x="8075453" y="5942817"/>
            <a:ext cx="2029216" cy="400110"/>
          </a:xfrm>
          <a:prstGeom prst="rect">
            <a:avLst/>
          </a:prstGeom>
          <a:noFill/>
        </p:spPr>
        <p:txBody>
          <a:bodyPr wrap="square" rtlCol="0">
            <a:spAutoFit/>
          </a:bodyPr>
          <a:lstStyle/>
          <a:p>
            <a:r>
              <a:rPr lang="en-US" sz="2000" dirty="0">
                <a:latin typeface="Montserrat Medium" pitchFamily="2" charset="77"/>
              </a:rPr>
              <a:t>Variable value</a:t>
            </a:r>
          </a:p>
        </p:txBody>
      </p:sp>
      <p:cxnSp>
        <p:nvCxnSpPr>
          <p:cNvPr id="66" name="Curved Connector 65">
            <a:extLst>
              <a:ext uri="{FF2B5EF4-FFF2-40B4-BE49-F238E27FC236}">
                <a16:creationId xmlns:a16="http://schemas.microsoft.com/office/drawing/2014/main" id="{F0FDBB07-BACD-824B-BB52-FF0AA7AE0F97}"/>
              </a:ext>
            </a:extLst>
          </p:cNvPr>
          <p:cNvCxnSpPr>
            <a:cxnSpLocks/>
          </p:cNvCxnSpPr>
          <p:nvPr/>
        </p:nvCxnSpPr>
        <p:spPr>
          <a:xfrm>
            <a:off x="2073258" y="4289868"/>
            <a:ext cx="660400" cy="327173"/>
          </a:xfrm>
          <a:prstGeom prst="curvedConnector3">
            <a:avLst/>
          </a:prstGeom>
          <a:ln w="38100">
            <a:solidFill>
              <a:srgbClr val="F05057"/>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5FD903DB-01C8-954A-B57B-642A285888B3}"/>
              </a:ext>
            </a:extLst>
          </p:cNvPr>
          <p:cNvSpPr txBox="1"/>
          <p:nvPr/>
        </p:nvSpPr>
        <p:spPr>
          <a:xfrm>
            <a:off x="363794" y="3437587"/>
            <a:ext cx="1835408" cy="1785104"/>
          </a:xfrm>
          <a:prstGeom prst="rect">
            <a:avLst/>
          </a:prstGeom>
          <a:noFill/>
        </p:spPr>
        <p:txBody>
          <a:bodyPr wrap="square" rtlCol="0">
            <a:spAutoFit/>
          </a:bodyPr>
          <a:lstStyle/>
          <a:p>
            <a:r>
              <a:rPr lang="en-US" sz="2200" spc="-150" dirty="0">
                <a:latin typeface="Montserrat" pitchFamily="2" charset="77"/>
              </a:rPr>
              <a:t>Tells JavaScript we’re about to declare a variable</a:t>
            </a:r>
          </a:p>
        </p:txBody>
      </p:sp>
      <p:sp>
        <p:nvSpPr>
          <p:cNvPr id="13" name="Snip Diagonal Corner of Rectangle 12">
            <a:extLst>
              <a:ext uri="{FF2B5EF4-FFF2-40B4-BE49-F238E27FC236}">
                <a16:creationId xmlns:a16="http://schemas.microsoft.com/office/drawing/2014/main" id="{AD8D57B1-0E9F-574D-B080-9B51B6E79091}"/>
              </a:ext>
            </a:extLst>
          </p:cNvPr>
          <p:cNvSpPr/>
          <p:nvPr/>
        </p:nvSpPr>
        <p:spPr>
          <a:xfrm>
            <a:off x="344129" y="216310"/>
            <a:ext cx="11484077" cy="6440129"/>
          </a:xfrm>
          <a:prstGeom prst="snip2DiagRect">
            <a:avLst>
              <a:gd name="adj1" fmla="val 0"/>
              <a:gd name="adj2" fmla="val 4453"/>
            </a:avLst>
          </a:prstGeom>
          <a:noFill/>
          <a:ln w="19050">
            <a:solidFill>
              <a:srgbClr val="7427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1383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0A07B-A9BF-0D44-9943-81C13A657D0D}"/>
              </a:ext>
            </a:extLst>
          </p:cNvPr>
          <p:cNvSpPr>
            <a:spLocks noGrp="1"/>
          </p:cNvSpPr>
          <p:nvPr>
            <p:ph type="title"/>
          </p:nvPr>
        </p:nvSpPr>
        <p:spPr>
          <a:xfrm>
            <a:off x="838200" y="205422"/>
            <a:ext cx="10515600" cy="1325563"/>
          </a:xfrm>
        </p:spPr>
        <p:txBody>
          <a:bodyPr>
            <a:normAutofit/>
          </a:bodyPr>
          <a:lstStyle/>
          <a:p>
            <a:pPr algn="ctr"/>
            <a:r>
              <a:rPr lang="en-US" sz="4800" b="1" dirty="0">
                <a:solidFill>
                  <a:srgbClr val="7030A0"/>
                </a:solidFill>
                <a:latin typeface="Montserrat ExtraBold" pitchFamily="2" charset="77"/>
              </a:rPr>
              <a:t>Maths!</a:t>
            </a:r>
          </a:p>
        </p:txBody>
      </p:sp>
      <p:sp>
        <p:nvSpPr>
          <p:cNvPr id="3" name="Content Placeholder 2">
            <a:extLst>
              <a:ext uri="{FF2B5EF4-FFF2-40B4-BE49-F238E27FC236}">
                <a16:creationId xmlns:a16="http://schemas.microsoft.com/office/drawing/2014/main" id="{D1E9E4C7-E39E-C54A-80EC-9F4904C5F537}"/>
              </a:ext>
            </a:extLst>
          </p:cNvPr>
          <p:cNvSpPr>
            <a:spLocks noGrp="1"/>
          </p:cNvSpPr>
          <p:nvPr>
            <p:ph idx="1"/>
          </p:nvPr>
        </p:nvSpPr>
        <p:spPr>
          <a:xfrm>
            <a:off x="838200" y="1328737"/>
            <a:ext cx="10515600" cy="3070543"/>
          </a:xfrm>
        </p:spPr>
        <p:txBody>
          <a:bodyPr/>
          <a:lstStyle/>
          <a:p>
            <a:pPr marL="0" indent="0">
              <a:buNone/>
            </a:pPr>
            <a:r>
              <a:rPr lang="en-US" dirty="0">
                <a:latin typeface="Montserrat" pitchFamily="2" charset="77"/>
              </a:rPr>
              <a:t>Basic </a:t>
            </a:r>
            <a:r>
              <a:rPr lang="en-US" b="1" dirty="0">
                <a:latin typeface="Montserrat SemiBold" pitchFamily="2" charset="77"/>
              </a:rPr>
              <a:t>arithmetic operators </a:t>
            </a:r>
            <a:r>
              <a:rPr lang="en-US" dirty="0">
                <a:latin typeface="Montserrat" pitchFamily="2" charset="77"/>
              </a:rPr>
              <a:t>available include:</a:t>
            </a:r>
          </a:p>
          <a:p>
            <a:r>
              <a:rPr lang="en-US" dirty="0">
                <a:latin typeface="Montserrat" pitchFamily="2" charset="77"/>
              </a:rPr>
              <a:t>Addition (+)</a:t>
            </a:r>
          </a:p>
          <a:p>
            <a:r>
              <a:rPr lang="en-US" dirty="0">
                <a:latin typeface="Montserrat" pitchFamily="2" charset="77"/>
              </a:rPr>
              <a:t>Subtraction (-)</a:t>
            </a:r>
          </a:p>
          <a:p>
            <a:r>
              <a:rPr lang="en-US" dirty="0">
                <a:latin typeface="Montserrat" pitchFamily="2" charset="77"/>
              </a:rPr>
              <a:t>Multiplication (*)</a:t>
            </a:r>
          </a:p>
          <a:p>
            <a:r>
              <a:rPr lang="en-US" dirty="0">
                <a:latin typeface="Montserrat" pitchFamily="2" charset="77"/>
              </a:rPr>
              <a:t>Division (/)</a:t>
            </a:r>
          </a:p>
          <a:p>
            <a:r>
              <a:rPr lang="en-US" dirty="0">
                <a:latin typeface="Montserrat" pitchFamily="2" charset="77"/>
              </a:rPr>
              <a:t>Modulus/Remainder (%)</a:t>
            </a:r>
          </a:p>
        </p:txBody>
      </p:sp>
      <p:pic>
        <p:nvPicPr>
          <p:cNvPr id="4" name="Picture 3">
            <a:extLst>
              <a:ext uri="{FF2B5EF4-FFF2-40B4-BE49-F238E27FC236}">
                <a16:creationId xmlns:a16="http://schemas.microsoft.com/office/drawing/2014/main" id="{31CF4DB9-EA18-3243-86BB-7FACB55B9FBD}"/>
              </a:ext>
            </a:extLst>
          </p:cNvPr>
          <p:cNvPicPr>
            <a:picLocks noChangeAspect="1"/>
          </p:cNvPicPr>
          <p:nvPr/>
        </p:nvPicPr>
        <p:blipFill>
          <a:blip r:embed="rId2"/>
          <a:stretch>
            <a:fillRect/>
          </a:stretch>
        </p:blipFill>
        <p:spPr>
          <a:xfrm>
            <a:off x="519867" y="4487955"/>
            <a:ext cx="11132599" cy="1892300"/>
          </a:xfrm>
          <a:prstGeom prst="rect">
            <a:avLst/>
          </a:prstGeom>
        </p:spPr>
      </p:pic>
      <p:cxnSp>
        <p:nvCxnSpPr>
          <p:cNvPr id="6" name="Curved Connector 5">
            <a:extLst>
              <a:ext uri="{FF2B5EF4-FFF2-40B4-BE49-F238E27FC236}">
                <a16:creationId xmlns:a16="http://schemas.microsoft.com/office/drawing/2014/main" id="{D4A3D594-916C-8F4B-9780-0C4B3CE59975}"/>
              </a:ext>
            </a:extLst>
          </p:cNvPr>
          <p:cNvCxnSpPr/>
          <p:nvPr/>
        </p:nvCxnSpPr>
        <p:spPr>
          <a:xfrm rot="5400000">
            <a:off x="7328146" y="4304030"/>
            <a:ext cx="1524000" cy="1473200"/>
          </a:xfrm>
          <a:prstGeom prst="curvedConnector3">
            <a:avLst/>
          </a:prstGeom>
          <a:ln w="57150">
            <a:solidFill>
              <a:srgbClr val="F05057"/>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35C2E3D-1205-A644-807B-4396FBD0E21F}"/>
              </a:ext>
            </a:extLst>
          </p:cNvPr>
          <p:cNvSpPr txBox="1"/>
          <p:nvPr/>
        </p:nvSpPr>
        <p:spPr>
          <a:xfrm>
            <a:off x="7436447" y="3937207"/>
            <a:ext cx="2780598" cy="400110"/>
          </a:xfrm>
          <a:prstGeom prst="rect">
            <a:avLst/>
          </a:prstGeom>
          <a:noFill/>
        </p:spPr>
        <p:txBody>
          <a:bodyPr wrap="square" rtlCol="0">
            <a:spAutoFit/>
          </a:bodyPr>
          <a:lstStyle/>
          <a:p>
            <a:r>
              <a:rPr lang="en-US" sz="2000" dirty="0">
                <a:latin typeface="Montserrat" pitchFamily="2" charset="77"/>
              </a:rPr>
              <a:t>Arithmetic operator</a:t>
            </a:r>
          </a:p>
        </p:txBody>
      </p:sp>
      <p:sp>
        <p:nvSpPr>
          <p:cNvPr id="8" name="Snip Diagonal Corner of Rectangle 7">
            <a:extLst>
              <a:ext uri="{FF2B5EF4-FFF2-40B4-BE49-F238E27FC236}">
                <a16:creationId xmlns:a16="http://schemas.microsoft.com/office/drawing/2014/main" id="{E5CC5FCD-921F-0148-A499-407D23633C4B}"/>
              </a:ext>
            </a:extLst>
          </p:cNvPr>
          <p:cNvSpPr/>
          <p:nvPr/>
        </p:nvSpPr>
        <p:spPr>
          <a:xfrm>
            <a:off x="344129" y="216310"/>
            <a:ext cx="11484077" cy="6440129"/>
          </a:xfrm>
          <a:prstGeom prst="snip2DiagRect">
            <a:avLst>
              <a:gd name="adj1" fmla="val 0"/>
              <a:gd name="adj2" fmla="val 4453"/>
            </a:avLst>
          </a:prstGeom>
          <a:noFill/>
          <a:ln w="19050">
            <a:solidFill>
              <a:srgbClr val="7427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1296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74276C"/>
            </a:gs>
            <a:gs pos="23000">
              <a:srgbClr val="913067"/>
            </a:gs>
            <a:gs pos="35000">
              <a:srgbClr val="913067"/>
            </a:gs>
            <a:gs pos="100000">
              <a:srgbClr val="F05057"/>
            </a:gs>
          </a:gsLst>
          <a:lin ang="21594000" scaled="0"/>
        </a:gradFill>
        <a:effectLst/>
      </p:bgPr>
    </p:bg>
    <p:spTree>
      <p:nvGrpSpPr>
        <p:cNvPr id="1" name=""/>
        <p:cNvGrpSpPr/>
        <p:nvPr/>
      </p:nvGrpSpPr>
      <p:grpSpPr>
        <a:xfrm>
          <a:off x="0" y="0"/>
          <a:ext cx="0" cy="0"/>
          <a:chOff x="0" y="0"/>
          <a:chExt cx="0" cy="0"/>
        </a:xfrm>
      </p:grpSpPr>
      <p:pic>
        <p:nvPicPr>
          <p:cNvPr id="10" name="Picture 9" descr="A picture containing drawing&#10;&#10;Description automatically generated">
            <a:extLst>
              <a:ext uri="{FF2B5EF4-FFF2-40B4-BE49-F238E27FC236}">
                <a16:creationId xmlns:a16="http://schemas.microsoft.com/office/drawing/2014/main" id="{152EC21A-81C0-2849-BF5F-1F3BEA049E42}"/>
              </a:ext>
            </a:extLst>
          </p:cNvPr>
          <p:cNvPicPr>
            <a:picLocks noChangeAspect="1"/>
          </p:cNvPicPr>
          <p:nvPr/>
        </p:nvPicPr>
        <p:blipFill>
          <a:blip r:embed="rId2"/>
          <a:stretch>
            <a:fillRect/>
          </a:stretch>
        </p:blipFill>
        <p:spPr>
          <a:xfrm>
            <a:off x="10952351" y="152400"/>
            <a:ext cx="1077218" cy="1077218"/>
          </a:xfrm>
          <a:prstGeom prst="rect">
            <a:avLst/>
          </a:prstGeom>
        </p:spPr>
      </p:pic>
      <p:pic>
        <p:nvPicPr>
          <p:cNvPr id="2" name="Picture 1">
            <a:extLst>
              <a:ext uri="{FF2B5EF4-FFF2-40B4-BE49-F238E27FC236}">
                <a16:creationId xmlns:a16="http://schemas.microsoft.com/office/drawing/2014/main" id="{E1BFE2B2-BD07-9040-BC6B-F5C772786AFA}"/>
              </a:ext>
            </a:extLst>
          </p:cNvPr>
          <p:cNvPicPr>
            <a:picLocks noChangeAspect="1"/>
          </p:cNvPicPr>
          <p:nvPr/>
        </p:nvPicPr>
        <p:blipFill>
          <a:blip r:embed="rId3"/>
          <a:stretch>
            <a:fillRect/>
          </a:stretch>
        </p:blipFill>
        <p:spPr>
          <a:xfrm>
            <a:off x="3746650" y="2371601"/>
            <a:ext cx="4928048" cy="3889697"/>
          </a:xfrm>
          <a:prstGeom prst="rect">
            <a:avLst/>
          </a:prstGeom>
        </p:spPr>
      </p:pic>
      <p:sp>
        <p:nvSpPr>
          <p:cNvPr id="5" name="TextBox 4">
            <a:extLst>
              <a:ext uri="{FF2B5EF4-FFF2-40B4-BE49-F238E27FC236}">
                <a16:creationId xmlns:a16="http://schemas.microsoft.com/office/drawing/2014/main" id="{63197819-B822-0346-83BE-CC7656193414}"/>
              </a:ext>
            </a:extLst>
          </p:cNvPr>
          <p:cNvSpPr txBox="1"/>
          <p:nvPr/>
        </p:nvSpPr>
        <p:spPr>
          <a:xfrm>
            <a:off x="373979" y="992224"/>
            <a:ext cx="10993120" cy="1077218"/>
          </a:xfrm>
          <a:prstGeom prst="rect">
            <a:avLst/>
          </a:prstGeom>
          <a:noFill/>
        </p:spPr>
        <p:txBody>
          <a:bodyPr wrap="square" rtlCol="0">
            <a:spAutoFit/>
          </a:bodyPr>
          <a:lstStyle/>
          <a:p>
            <a:r>
              <a:rPr lang="en-US" sz="3200" b="1" dirty="0">
                <a:solidFill>
                  <a:schemeClr val="bg1"/>
                </a:solidFill>
                <a:latin typeface="Montserrat SemiBold" pitchFamily="2" charset="77"/>
              </a:rPr>
              <a:t>What would be the output if the following code was run?</a:t>
            </a:r>
          </a:p>
        </p:txBody>
      </p:sp>
    </p:spTree>
    <p:extLst>
      <p:ext uri="{BB962C8B-B14F-4D97-AF65-F5344CB8AC3E}">
        <p14:creationId xmlns:p14="http://schemas.microsoft.com/office/powerpoint/2010/main" val="36746316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TotalTime>
  <Words>1581</Words>
  <Application>Microsoft Macintosh PowerPoint</Application>
  <PresentationFormat>Widescreen</PresentationFormat>
  <Paragraphs>161</Paragraphs>
  <Slides>32</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Calibri</vt:lpstr>
      <vt:lpstr>Cambria Math</vt:lpstr>
      <vt:lpstr>Arial</vt:lpstr>
      <vt:lpstr>Montserrat SemiBold</vt:lpstr>
      <vt:lpstr>Montserrat</vt:lpstr>
      <vt:lpstr>Calibri Light</vt:lpstr>
      <vt:lpstr>Montserrat Medium</vt:lpstr>
      <vt:lpstr>Montserrat ExtraBold</vt:lpstr>
      <vt:lpstr>Office Theme</vt:lpstr>
      <vt:lpstr>Pre-Requisites</vt:lpstr>
      <vt:lpstr>PowerPoint Presentation</vt:lpstr>
      <vt:lpstr>The Console</vt:lpstr>
      <vt:lpstr>How do we run our code?</vt:lpstr>
      <vt:lpstr>Variables</vt:lpstr>
      <vt:lpstr>Variables</vt:lpstr>
      <vt:lpstr>How do we use variables?</vt:lpstr>
      <vt:lpstr>Maths!</vt:lpstr>
      <vt:lpstr>PowerPoint Presentation</vt:lpstr>
      <vt:lpstr>PowerPoint Presentation</vt:lpstr>
      <vt:lpstr>Arrays</vt:lpstr>
      <vt:lpstr>Working with arrays</vt:lpstr>
      <vt:lpstr>Comparison Operators</vt:lpstr>
      <vt:lpstr>Combining Booleans</vt:lpstr>
      <vt:lpstr>Conditionals</vt:lpstr>
      <vt:lpstr>PowerPoint Presentation</vt:lpstr>
      <vt:lpstr>PowerPoint Presentation</vt:lpstr>
      <vt:lpstr>While loops</vt:lpstr>
      <vt:lpstr>PowerPoint Presentation</vt:lpstr>
      <vt:lpstr>For loops</vt:lpstr>
      <vt:lpstr>PowerPoint Presentation</vt:lpstr>
      <vt:lpstr>What The Function</vt:lpstr>
      <vt:lpstr>Car Wash Function</vt:lpstr>
      <vt:lpstr>Why Functions?</vt:lpstr>
      <vt:lpstr>Defining Functions</vt:lpstr>
      <vt:lpstr>Calling Functions</vt:lpstr>
      <vt:lpstr>PowerPoint Presentation</vt:lpstr>
      <vt:lpstr>Function Parameters</vt:lpstr>
      <vt:lpstr>Multiple Parameters</vt:lpstr>
      <vt:lpstr>Calling Functions with Inputs</vt:lpstr>
      <vt:lpstr>Return Statement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Pre-Requisites</dc:title>
  <dc:creator>Sannan Hafeez</dc:creator>
  <cp:lastModifiedBy>Sannan Hafeez</cp:lastModifiedBy>
  <cp:revision>55</cp:revision>
  <dcterms:created xsi:type="dcterms:W3CDTF">2020-02-14T05:00:56Z</dcterms:created>
  <dcterms:modified xsi:type="dcterms:W3CDTF">2020-02-18T02:01:22Z</dcterms:modified>
</cp:coreProperties>
</file>